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29"/>
  </p:notesMasterIdLst>
  <p:sldIdLst>
    <p:sldId id="256" r:id="rId2"/>
    <p:sldId id="258" r:id="rId3"/>
    <p:sldId id="260" r:id="rId4"/>
    <p:sldId id="261" r:id="rId5"/>
    <p:sldId id="262" r:id="rId6"/>
    <p:sldId id="283" r:id="rId7"/>
    <p:sldId id="263" r:id="rId8"/>
    <p:sldId id="264" r:id="rId9"/>
    <p:sldId id="265" r:id="rId10"/>
    <p:sldId id="266" r:id="rId11"/>
    <p:sldId id="267" r:id="rId12"/>
    <p:sldId id="268" r:id="rId13"/>
    <p:sldId id="269" r:id="rId14"/>
    <p:sldId id="270" r:id="rId15"/>
    <p:sldId id="271" r:id="rId16"/>
    <p:sldId id="272" r:id="rId17"/>
    <p:sldId id="286" r:id="rId18"/>
    <p:sldId id="273" r:id="rId19"/>
    <p:sldId id="274" r:id="rId20"/>
    <p:sldId id="275" r:id="rId21"/>
    <p:sldId id="276" r:id="rId22"/>
    <p:sldId id="277" r:id="rId23"/>
    <p:sldId id="278" r:id="rId24"/>
    <p:sldId id="282" r:id="rId25"/>
    <p:sldId id="279" r:id="rId26"/>
    <p:sldId id="280" r:id="rId27"/>
    <p:sldId id="281" r:id="rId2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2915" autoAdjust="0"/>
  </p:normalViewPr>
  <p:slideViewPr>
    <p:cSldViewPr snapToGrid="0">
      <p:cViewPr varScale="1">
        <p:scale>
          <a:sx n="106" d="100"/>
          <a:sy n="106" d="100"/>
        </p:scale>
        <p:origin x="756"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diagrams/_rels/data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4" Type="http://schemas.openxmlformats.org/officeDocument/2006/relationships/image" Target="../media/image5.svg"/></Relationships>
</file>

<file path=ppt/diagrams/_rels/data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diagrams/_rels/data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svg"/><Relationship Id="rId1" Type="http://schemas.openxmlformats.org/officeDocument/2006/relationships/image" Target="../media/image35.png"/><Relationship Id="rId4" Type="http://schemas.openxmlformats.org/officeDocument/2006/relationships/image" Target="../media/image38.svg"/></Relationships>
</file>

<file path=ppt/diagrams/_rels/data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svg"/><Relationship Id="rId1" Type="http://schemas.openxmlformats.org/officeDocument/2006/relationships/image" Target="../media/image39.png"/><Relationship Id="rId4" Type="http://schemas.openxmlformats.org/officeDocument/2006/relationships/image" Target="../media/image42.svg"/></Relationships>
</file>

<file path=ppt/diagrams/_rels/drawing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4" Type="http://schemas.openxmlformats.org/officeDocument/2006/relationships/image" Target="../media/image5.svg"/></Relationships>
</file>

<file path=ppt/diagrams/_rels/drawing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diagrams/_rels/drawing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svg"/><Relationship Id="rId1" Type="http://schemas.openxmlformats.org/officeDocument/2006/relationships/image" Target="../media/image35.png"/><Relationship Id="rId4" Type="http://schemas.openxmlformats.org/officeDocument/2006/relationships/image" Target="../media/image38.svg"/></Relationships>
</file>

<file path=ppt/diagrams/_rels/drawing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svg"/><Relationship Id="rId1" Type="http://schemas.openxmlformats.org/officeDocument/2006/relationships/image" Target="../media/image39.png"/><Relationship Id="rId4" Type="http://schemas.openxmlformats.org/officeDocument/2006/relationships/image" Target="../media/image42.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DBEB2F6-7BBC-4808-B74C-13A56211D39A}"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FA7401CF-4D11-4E77-AAE7-6825707EC810}">
      <dgm:prSet/>
      <dgm:spPr/>
      <dgm:t>
        <a:bodyPr/>
        <a:lstStyle/>
        <a:p>
          <a:pPr>
            <a:lnSpc>
              <a:spcPct val="100000"/>
            </a:lnSpc>
          </a:pPr>
          <a:r>
            <a:rPr lang="en-US" dirty="0"/>
            <a:t>Analysis of tweets at a large scale can show general public sentiment towards a topic, with this we can gage whether most people were expressing negative or positive opinions near the start of Covid 19, which is when the data was gathered.</a:t>
          </a:r>
        </a:p>
      </dgm:t>
    </dgm:pt>
    <dgm:pt modelId="{E86079EB-4C41-4ADB-B328-C32B1965F295}" type="parTrans" cxnId="{47EC41CB-B8C0-4AA2-B74E-ACB3F275E92A}">
      <dgm:prSet/>
      <dgm:spPr/>
      <dgm:t>
        <a:bodyPr/>
        <a:lstStyle/>
        <a:p>
          <a:endParaRPr lang="en-US"/>
        </a:p>
      </dgm:t>
    </dgm:pt>
    <dgm:pt modelId="{095D3F9B-F3E3-4FB8-A7FA-9E29B76970C1}" type="sibTrans" cxnId="{47EC41CB-B8C0-4AA2-B74E-ACB3F275E92A}">
      <dgm:prSet/>
      <dgm:spPr/>
      <dgm:t>
        <a:bodyPr/>
        <a:lstStyle/>
        <a:p>
          <a:endParaRPr lang="en-US"/>
        </a:p>
      </dgm:t>
    </dgm:pt>
    <dgm:pt modelId="{9F1D560A-A5E2-4575-A77B-9665CEC41DF0}">
      <dgm:prSet/>
      <dgm:spPr/>
      <dgm:t>
        <a:bodyPr/>
        <a:lstStyle/>
        <a:p>
          <a:pPr>
            <a:lnSpc>
              <a:spcPct val="100000"/>
            </a:lnSpc>
          </a:pPr>
          <a:r>
            <a:rPr lang="en-US"/>
            <a:t>This data can be used by companies or governments to determine how best to approach public policy or advertising.</a:t>
          </a:r>
        </a:p>
      </dgm:t>
    </dgm:pt>
    <dgm:pt modelId="{BD8DA589-6389-4ACD-8C37-49375006CF42}" type="parTrans" cxnId="{65D19FAC-50D6-4D7E-A70F-B01821F0ADF6}">
      <dgm:prSet/>
      <dgm:spPr/>
      <dgm:t>
        <a:bodyPr/>
        <a:lstStyle/>
        <a:p>
          <a:endParaRPr lang="en-US"/>
        </a:p>
      </dgm:t>
    </dgm:pt>
    <dgm:pt modelId="{86ACC60E-8A5A-4CCE-B036-5B6F7647D9EE}" type="sibTrans" cxnId="{65D19FAC-50D6-4D7E-A70F-B01821F0ADF6}">
      <dgm:prSet/>
      <dgm:spPr/>
      <dgm:t>
        <a:bodyPr/>
        <a:lstStyle/>
        <a:p>
          <a:endParaRPr lang="en-US"/>
        </a:p>
      </dgm:t>
    </dgm:pt>
    <dgm:pt modelId="{6C664C41-97FE-489E-A711-337BFDB3342A}" type="pres">
      <dgm:prSet presAssocID="{1DBEB2F6-7BBC-4808-B74C-13A56211D39A}" presName="root" presStyleCnt="0">
        <dgm:presLayoutVars>
          <dgm:dir/>
          <dgm:resizeHandles val="exact"/>
        </dgm:presLayoutVars>
      </dgm:prSet>
      <dgm:spPr/>
    </dgm:pt>
    <dgm:pt modelId="{1A22A94D-3440-4F78-85D3-5F5CD8427C93}" type="pres">
      <dgm:prSet presAssocID="{FA7401CF-4D11-4E77-AAE7-6825707EC810}" presName="compNode" presStyleCnt="0"/>
      <dgm:spPr/>
    </dgm:pt>
    <dgm:pt modelId="{AB04DDCC-CB55-4288-B0AE-0C36C91EFD3D}" type="pres">
      <dgm:prSet presAssocID="{FA7401CF-4D11-4E77-AAE7-6825707EC810}" presName="bgRect" presStyleLbl="bgShp" presStyleIdx="0" presStyleCnt="2"/>
      <dgm:spPr/>
    </dgm:pt>
    <dgm:pt modelId="{7410A066-51E7-4DEF-A987-34E6E044E137}" type="pres">
      <dgm:prSet presAssocID="{FA7401CF-4D11-4E77-AAE7-6825707EC810}"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Marketing"/>
        </a:ext>
      </dgm:extLst>
    </dgm:pt>
    <dgm:pt modelId="{B844F3A7-F010-4409-8F3C-B1A83BAD358B}" type="pres">
      <dgm:prSet presAssocID="{FA7401CF-4D11-4E77-AAE7-6825707EC810}" presName="spaceRect" presStyleCnt="0"/>
      <dgm:spPr/>
    </dgm:pt>
    <dgm:pt modelId="{9609B4D9-261F-40C3-AD47-9F3086CB5E78}" type="pres">
      <dgm:prSet presAssocID="{FA7401CF-4D11-4E77-AAE7-6825707EC810}" presName="parTx" presStyleLbl="revTx" presStyleIdx="0" presStyleCnt="2">
        <dgm:presLayoutVars>
          <dgm:chMax val="0"/>
          <dgm:chPref val="0"/>
        </dgm:presLayoutVars>
      </dgm:prSet>
      <dgm:spPr/>
    </dgm:pt>
    <dgm:pt modelId="{44775B56-FAA6-4947-AFC7-275C0B7B458B}" type="pres">
      <dgm:prSet presAssocID="{095D3F9B-F3E3-4FB8-A7FA-9E29B76970C1}" presName="sibTrans" presStyleCnt="0"/>
      <dgm:spPr/>
    </dgm:pt>
    <dgm:pt modelId="{CA1D541C-1438-479C-B995-BE48D8B87B48}" type="pres">
      <dgm:prSet presAssocID="{9F1D560A-A5E2-4575-A77B-9665CEC41DF0}" presName="compNode" presStyleCnt="0"/>
      <dgm:spPr/>
    </dgm:pt>
    <dgm:pt modelId="{11E50A9A-0A3A-482A-B2CB-38AB4475EDFB}" type="pres">
      <dgm:prSet presAssocID="{9F1D560A-A5E2-4575-A77B-9665CEC41DF0}" presName="bgRect" presStyleLbl="bgShp" presStyleIdx="1" presStyleCnt="2"/>
      <dgm:spPr/>
    </dgm:pt>
    <dgm:pt modelId="{33F33F2B-5114-4B73-8C4F-EE2BBAA379B3}" type="pres">
      <dgm:prSet presAssocID="{9F1D560A-A5E2-4575-A77B-9665CEC41DF0}"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Bank"/>
        </a:ext>
      </dgm:extLst>
    </dgm:pt>
    <dgm:pt modelId="{F905843C-3A05-492F-8872-659F023D8831}" type="pres">
      <dgm:prSet presAssocID="{9F1D560A-A5E2-4575-A77B-9665CEC41DF0}" presName="spaceRect" presStyleCnt="0"/>
      <dgm:spPr/>
    </dgm:pt>
    <dgm:pt modelId="{0EED1021-1F86-465C-BBFF-C98ADD78858B}" type="pres">
      <dgm:prSet presAssocID="{9F1D560A-A5E2-4575-A77B-9665CEC41DF0}" presName="parTx" presStyleLbl="revTx" presStyleIdx="1" presStyleCnt="2">
        <dgm:presLayoutVars>
          <dgm:chMax val="0"/>
          <dgm:chPref val="0"/>
        </dgm:presLayoutVars>
      </dgm:prSet>
      <dgm:spPr/>
    </dgm:pt>
  </dgm:ptLst>
  <dgm:cxnLst>
    <dgm:cxn modelId="{7BD16105-5629-4C12-8892-3B8FC39E7552}" type="presOf" srcId="{1DBEB2F6-7BBC-4808-B74C-13A56211D39A}" destId="{6C664C41-97FE-489E-A711-337BFDB3342A}" srcOrd="0" destOrd="0" presId="urn:microsoft.com/office/officeart/2018/2/layout/IconVerticalSolidList"/>
    <dgm:cxn modelId="{AAA7117A-EF8B-4686-9A27-7798EDBC142F}" type="presOf" srcId="{9F1D560A-A5E2-4575-A77B-9665CEC41DF0}" destId="{0EED1021-1F86-465C-BBFF-C98ADD78858B}" srcOrd="0" destOrd="0" presId="urn:microsoft.com/office/officeart/2018/2/layout/IconVerticalSolidList"/>
    <dgm:cxn modelId="{C59BFA9D-8D5A-4A02-A836-CBF6B5C1DBD9}" type="presOf" srcId="{FA7401CF-4D11-4E77-AAE7-6825707EC810}" destId="{9609B4D9-261F-40C3-AD47-9F3086CB5E78}" srcOrd="0" destOrd="0" presId="urn:microsoft.com/office/officeart/2018/2/layout/IconVerticalSolidList"/>
    <dgm:cxn modelId="{65D19FAC-50D6-4D7E-A70F-B01821F0ADF6}" srcId="{1DBEB2F6-7BBC-4808-B74C-13A56211D39A}" destId="{9F1D560A-A5E2-4575-A77B-9665CEC41DF0}" srcOrd="1" destOrd="0" parTransId="{BD8DA589-6389-4ACD-8C37-49375006CF42}" sibTransId="{86ACC60E-8A5A-4CCE-B036-5B6F7647D9EE}"/>
    <dgm:cxn modelId="{47EC41CB-B8C0-4AA2-B74E-ACB3F275E92A}" srcId="{1DBEB2F6-7BBC-4808-B74C-13A56211D39A}" destId="{FA7401CF-4D11-4E77-AAE7-6825707EC810}" srcOrd="0" destOrd="0" parTransId="{E86079EB-4C41-4ADB-B328-C32B1965F295}" sibTransId="{095D3F9B-F3E3-4FB8-A7FA-9E29B76970C1}"/>
    <dgm:cxn modelId="{4977E354-A13F-4B22-AB7B-9265E119B880}" type="presParOf" srcId="{6C664C41-97FE-489E-A711-337BFDB3342A}" destId="{1A22A94D-3440-4F78-85D3-5F5CD8427C93}" srcOrd="0" destOrd="0" presId="urn:microsoft.com/office/officeart/2018/2/layout/IconVerticalSolidList"/>
    <dgm:cxn modelId="{6953B52B-859A-485A-9E2B-A29FD1085E02}" type="presParOf" srcId="{1A22A94D-3440-4F78-85D3-5F5CD8427C93}" destId="{AB04DDCC-CB55-4288-B0AE-0C36C91EFD3D}" srcOrd="0" destOrd="0" presId="urn:microsoft.com/office/officeart/2018/2/layout/IconVerticalSolidList"/>
    <dgm:cxn modelId="{5636303E-FE84-4989-B448-B53AFFC428BB}" type="presParOf" srcId="{1A22A94D-3440-4F78-85D3-5F5CD8427C93}" destId="{7410A066-51E7-4DEF-A987-34E6E044E137}" srcOrd="1" destOrd="0" presId="urn:microsoft.com/office/officeart/2018/2/layout/IconVerticalSolidList"/>
    <dgm:cxn modelId="{ABD7A37B-DC51-4B95-A7A1-D737777E9C4B}" type="presParOf" srcId="{1A22A94D-3440-4F78-85D3-5F5CD8427C93}" destId="{B844F3A7-F010-4409-8F3C-B1A83BAD358B}" srcOrd="2" destOrd="0" presId="urn:microsoft.com/office/officeart/2018/2/layout/IconVerticalSolidList"/>
    <dgm:cxn modelId="{BDB80BA4-3E77-42B9-A458-B6B2038B25B4}" type="presParOf" srcId="{1A22A94D-3440-4F78-85D3-5F5CD8427C93}" destId="{9609B4D9-261F-40C3-AD47-9F3086CB5E78}" srcOrd="3" destOrd="0" presId="urn:microsoft.com/office/officeart/2018/2/layout/IconVerticalSolidList"/>
    <dgm:cxn modelId="{9278059E-1262-41FF-964C-9C77945E986B}" type="presParOf" srcId="{6C664C41-97FE-489E-A711-337BFDB3342A}" destId="{44775B56-FAA6-4947-AFC7-275C0B7B458B}" srcOrd="1" destOrd="0" presId="urn:microsoft.com/office/officeart/2018/2/layout/IconVerticalSolidList"/>
    <dgm:cxn modelId="{12209A06-E55D-4F61-9817-60DACD09FF5E}" type="presParOf" srcId="{6C664C41-97FE-489E-A711-337BFDB3342A}" destId="{CA1D541C-1438-479C-B995-BE48D8B87B48}" srcOrd="2" destOrd="0" presId="urn:microsoft.com/office/officeart/2018/2/layout/IconVerticalSolidList"/>
    <dgm:cxn modelId="{97A3F484-8050-4430-B8DE-059CA8D33678}" type="presParOf" srcId="{CA1D541C-1438-479C-B995-BE48D8B87B48}" destId="{11E50A9A-0A3A-482A-B2CB-38AB4475EDFB}" srcOrd="0" destOrd="0" presId="urn:microsoft.com/office/officeart/2018/2/layout/IconVerticalSolidList"/>
    <dgm:cxn modelId="{AED32482-C35F-43C2-8225-0032036E2BD0}" type="presParOf" srcId="{CA1D541C-1438-479C-B995-BE48D8B87B48}" destId="{33F33F2B-5114-4B73-8C4F-EE2BBAA379B3}" srcOrd="1" destOrd="0" presId="urn:microsoft.com/office/officeart/2018/2/layout/IconVerticalSolidList"/>
    <dgm:cxn modelId="{52F245FB-A1DB-4AC7-BEEA-751E04C252D4}" type="presParOf" srcId="{CA1D541C-1438-479C-B995-BE48D8B87B48}" destId="{F905843C-3A05-492F-8872-659F023D8831}" srcOrd="2" destOrd="0" presId="urn:microsoft.com/office/officeart/2018/2/layout/IconVerticalSolidList"/>
    <dgm:cxn modelId="{30BEDF1D-4095-4B93-A8F6-F12E98705267}" type="presParOf" srcId="{CA1D541C-1438-479C-B995-BE48D8B87B48}" destId="{0EED1021-1F86-465C-BBFF-C98ADD78858B}"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2845942-49FC-48AD-BF96-7931DF54B4FF}"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44A60A80-A755-4711-A67A-9252216F15F8}">
      <dgm:prSet/>
      <dgm:spPr/>
      <dgm:t>
        <a:bodyPr/>
        <a:lstStyle/>
        <a:p>
          <a:pPr>
            <a:lnSpc>
              <a:spcPct val="100000"/>
            </a:lnSpc>
          </a:pPr>
          <a:r>
            <a:rPr lang="en-US" dirty="0"/>
            <a:t>First, we merged the location, </a:t>
          </a:r>
          <a:r>
            <a:rPr lang="en-US" dirty="0" err="1"/>
            <a:t>tweetAt</a:t>
          </a:r>
          <a:r>
            <a:rPr lang="en-US" dirty="0"/>
            <a:t> and original tweet columns into </a:t>
          </a:r>
          <a:r>
            <a:rPr lang="en-US" b="1" dirty="0" err="1"/>
            <a:t>Tweet_texts</a:t>
          </a:r>
          <a:r>
            <a:rPr lang="en-US" b="1" dirty="0"/>
            <a:t> </a:t>
          </a:r>
          <a:r>
            <a:rPr lang="en-US" dirty="0"/>
            <a:t>to make data analysis easier.</a:t>
          </a:r>
        </a:p>
      </dgm:t>
    </dgm:pt>
    <dgm:pt modelId="{BFFCBECF-A5F4-4B1F-B132-27FF9F46CFE3}" type="parTrans" cxnId="{14F4CACC-0D62-4CC3-8CB1-F57250F4A5A8}">
      <dgm:prSet/>
      <dgm:spPr/>
      <dgm:t>
        <a:bodyPr/>
        <a:lstStyle/>
        <a:p>
          <a:endParaRPr lang="en-US"/>
        </a:p>
      </dgm:t>
    </dgm:pt>
    <dgm:pt modelId="{47F3D91E-BBD4-40DC-9E4F-A77393A12928}" type="sibTrans" cxnId="{14F4CACC-0D62-4CC3-8CB1-F57250F4A5A8}">
      <dgm:prSet/>
      <dgm:spPr/>
      <dgm:t>
        <a:bodyPr/>
        <a:lstStyle/>
        <a:p>
          <a:endParaRPr lang="en-US"/>
        </a:p>
      </dgm:t>
    </dgm:pt>
    <dgm:pt modelId="{552417C2-CC47-43BE-93E6-E90EA33A39EA}">
      <dgm:prSet/>
      <dgm:spPr/>
      <dgm:t>
        <a:bodyPr/>
        <a:lstStyle/>
        <a:p>
          <a:pPr>
            <a:lnSpc>
              <a:spcPct val="100000"/>
            </a:lnSpc>
          </a:pPr>
          <a:r>
            <a:rPr lang="en-US" dirty="0"/>
            <a:t>After that, we used regular expressions (Regex) to remove characters from the texts of the tweets to make analysis easier, as well as doing named entity recognition on the texts to identify key features for the analysis, saving a lot of time.</a:t>
          </a:r>
        </a:p>
      </dgm:t>
    </dgm:pt>
    <dgm:pt modelId="{DE2F41F1-E9CC-453C-A5D6-AF4D6BED2FCB}" type="parTrans" cxnId="{5951CE78-C7B6-49AF-B09A-8984664F7F4C}">
      <dgm:prSet/>
      <dgm:spPr/>
      <dgm:t>
        <a:bodyPr/>
        <a:lstStyle/>
        <a:p>
          <a:endParaRPr lang="en-US"/>
        </a:p>
      </dgm:t>
    </dgm:pt>
    <dgm:pt modelId="{51D07B3A-E041-4210-B0C4-56D4F547354C}" type="sibTrans" cxnId="{5951CE78-C7B6-49AF-B09A-8984664F7F4C}">
      <dgm:prSet/>
      <dgm:spPr/>
      <dgm:t>
        <a:bodyPr/>
        <a:lstStyle/>
        <a:p>
          <a:endParaRPr lang="en-US"/>
        </a:p>
      </dgm:t>
    </dgm:pt>
    <dgm:pt modelId="{C24E9729-8B6D-409D-BFED-F92F8936C0E9}">
      <dgm:prSet/>
      <dgm:spPr/>
      <dgm:t>
        <a:bodyPr/>
        <a:lstStyle/>
        <a:p>
          <a:pPr>
            <a:lnSpc>
              <a:spcPct val="100000"/>
            </a:lnSpc>
          </a:pPr>
          <a:r>
            <a:rPr lang="en-US"/>
            <a:t>Lastly, we extracted the tokens from the texts and the lemmas and replaced the tweet_texts column with the extracted lemmas to allow the upcoming models to better process the data.</a:t>
          </a:r>
        </a:p>
      </dgm:t>
    </dgm:pt>
    <dgm:pt modelId="{856B3E2E-1AED-4E84-A126-7A3E1A1E5DBE}" type="parTrans" cxnId="{D0C71D39-0824-4CFF-9B07-B32BFDC52659}">
      <dgm:prSet/>
      <dgm:spPr/>
      <dgm:t>
        <a:bodyPr/>
        <a:lstStyle/>
        <a:p>
          <a:endParaRPr lang="en-US"/>
        </a:p>
      </dgm:t>
    </dgm:pt>
    <dgm:pt modelId="{B1E9D08E-0F30-40B6-9834-19B70FE03F1D}" type="sibTrans" cxnId="{D0C71D39-0824-4CFF-9B07-B32BFDC52659}">
      <dgm:prSet/>
      <dgm:spPr/>
      <dgm:t>
        <a:bodyPr/>
        <a:lstStyle/>
        <a:p>
          <a:endParaRPr lang="en-US"/>
        </a:p>
      </dgm:t>
    </dgm:pt>
    <dgm:pt modelId="{B6C84738-1EC1-4E54-87DE-E7CA1B9A2609}" type="pres">
      <dgm:prSet presAssocID="{22845942-49FC-48AD-BF96-7931DF54B4FF}" presName="root" presStyleCnt="0">
        <dgm:presLayoutVars>
          <dgm:dir/>
          <dgm:resizeHandles val="exact"/>
        </dgm:presLayoutVars>
      </dgm:prSet>
      <dgm:spPr/>
    </dgm:pt>
    <dgm:pt modelId="{7CFEFA2C-5E82-425D-843C-02451DF13851}" type="pres">
      <dgm:prSet presAssocID="{44A60A80-A755-4711-A67A-9252216F15F8}" presName="compNode" presStyleCnt="0"/>
      <dgm:spPr/>
    </dgm:pt>
    <dgm:pt modelId="{FECA8753-5D29-4668-ADEC-C39756926257}" type="pres">
      <dgm:prSet presAssocID="{44A60A80-A755-4711-A67A-9252216F15F8}" presName="bgRect" presStyleLbl="bgShp" presStyleIdx="0" presStyleCnt="3"/>
      <dgm:spPr/>
    </dgm:pt>
    <dgm:pt modelId="{6B536E58-4017-4C89-B1C7-5C2ECC5B9727}" type="pres">
      <dgm:prSet presAssocID="{44A60A80-A755-4711-A67A-9252216F15F8}"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Subtitles"/>
        </a:ext>
      </dgm:extLst>
    </dgm:pt>
    <dgm:pt modelId="{0BD75D69-CA2C-4B81-B38F-DF98DC948A0F}" type="pres">
      <dgm:prSet presAssocID="{44A60A80-A755-4711-A67A-9252216F15F8}" presName="spaceRect" presStyleCnt="0"/>
      <dgm:spPr/>
    </dgm:pt>
    <dgm:pt modelId="{A310D98C-0CB2-4FC3-969D-4E1E6587AB93}" type="pres">
      <dgm:prSet presAssocID="{44A60A80-A755-4711-A67A-9252216F15F8}" presName="parTx" presStyleLbl="revTx" presStyleIdx="0" presStyleCnt="3">
        <dgm:presLayoutVars>
          <dgm:chMax val="0"/>
          <dgm:chPref val="0"/>
        </dgm:presLayoutVars>
      </dgm:prSet>
      <dgm:spPr/>
    </dgm:pt>
    <dgm:pt modelId="{653E50A2-5445-4017-92A5-B79100E29660}" type="pres">
      <dgm:prSet presAssocID="{47F3D91E-BBD4-40DC-9E4F-A77393A12928}" presName="sibTrans" presStyleCnt="0"/>
      <dgm:spPr/>
    </dgm:pt>
    <dgm:pt modelId="{7A3B493E-33E3-45C7-8A20-8AE8708E997E}" type="pres">
      <dgm:prSet presAssocID="{552417C2-CC47-43BE-93E6-E90EA33A39EA}" presName="compNode" presStyleCnt="0"/>
      <dgm:spPr/>
    </dgm:pt>
    <dgm:pt modelId="{81E7405C-BC11-4A46-A2F2-17876873C960}" type="pres">
      <dgm:prSet presAssocID="{552417C2-CC47-43BE-93E6-E90EA33A39EA}" presName="bgRect" presStyleLbl="bgShp" presStyleIdx="1" presStyleCnt="3"/>
      <dgm:spPr/>
    </dgm:pt>
    <dgm:pt modelId="{C2F9343A-4D38-4849-AFF3-8297A629CDBA}" type="pres">
      <dgm:prSet presAssocID="{552417C2-CC47-43BE-93E6-E90EA33A39EA}"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Quotes"/>
        </a:ext>
      </dgm:extLst>
    </dgm:pt>
    <dgm:pt modelId="{23076F7F-E86A-4EAE-9AB9-65D9BBE7EB1D}" type="pres">
      <dgm:prSet presAssocID="{552417C2-CC47-43BE-93E6-E90EA33A39EA}" presName="spaceRect" presStyleCnt="0"/>
      <dgm:spPr/>
    </dgm:pt>
    <dgm:pt modelId="{CD6F14B8-56E1-4CA7-84EA-00791A845A8E}" type="pres">
      <dgm:prSet presAssocID="{552417C2-CC47-43BE-93E6-E90EA33A39EA}" presName="parTx" presStyleLbl="revTx" presStyleIdx="1" presStyleCnt="3">
        <dgm:presLayoutVars>
          <dgm:chMax val="0"/>
          <dgm:chPref val="0"/>
        </dgm:presLayoutVars>
      </dgm:prSet>
      <dgm:spPr/>
    </dgm:pt>
    <dgm:pt modelId="{CE74FFE7-306F-4281-8C8F-A6502904C528}" type="pres">
      <dgm:prSet presAssocID="{51D07B3A-E041-4210-B0C4-56D4F547354C}" presName="sibTrans" presStyleCnt="0"/>
      <dgm:spPr/>
    </dgm:pt>
    <dgm:pt modelId="{3C18BD06-0476-4724-9954-579ED6501108}" type="pres">
      <dgm:prSet presAssocID="{C24E9729-8B6D-409D-BFED-F92F8936C0E9}" presName="compNode" presStyleCnt="0"/>
      <dgm:spPr/>
    </dgm:pt>
    <dgm:pt modelId="{25F39A25-1FE5-4E30-A6E2-66B870C19E0E}" type="pres">
      <dgm:prSet presAssocID="{C24E9729-8B6D-409D-BFED-F92F8936C0E9}" presName="bgRect" presStyleLbl="bgShp" presStyleIdx="2" presStyleCnt="3"/>
      <dgm:spPr/>
    </dgm:pt>
    <dgm:pt modelId="{08A9FBF4-7525-4F29-A2C1-94ECF00D8153}" type="pres">
      <dgm:prSet presAssocID="{C24E9729-8B6D-409D-BFED-F92F8936C0E9}"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Pot of Gold"/>
        </a:ext>
      </dgm:extLst>
    </dgm:pt>
    <dgm:pt modelId="{26C49F9B-361B-4214-AF56-CB83CAC90DB3}" type="pres">
      <dgm:prSet presAssocID="{C24E9729-8B6D-409D-BFED-F92F8936C0E9}" presName="spaceRect" presStyleCnt="0"/>
      <dgm:spPr/>
    </dgm:pt>
    <dgm:pt modelId="{AFCB1715-3CE8-4AFB-BC20-570589574210}" type="pres">
      <dgm:prSet presAssocID="{C24E9729-8B6D-409D-BFED-F92F8936C0E9}" presName="parTx" presStyleLbl="revTx" presStyleIdx="2" presStyleCnt="3">
        <dgm:presLayoutVars>
          <dgm:chMax val="0"/>
          <dgm:chPref val="0"/>
        </dgm:presLayoutVars>
      </dgm:prSet>
      <dgm:spPr/>
    </dgm:pt>
  </dgm:ptLst>
  <dgm:cxnLst>
    <dgm:cxn modelId="{44CD240F-3EDF-43D3-888D-C4E84F704F76}" type="presOf" srcId="{22845942-49FC-48AD-BF96-7931DF54B4FF}" destId="{B6C84738-1EC1-4E54-87DE-E7CA1B9A2609}" srcOrd="0" destOrd="0" presId="urn:microsoft.com/office/officeart/2018/2/layout/IconVerticalSolidList"/>
    <dgm:cxn modelId="{D0C71D39-0824-4CFF-9B07-B32BFDC52659}" srcId="{22845942-49FC-48AD-BF96-7931DF54B4FF}" destId="{C24E9729-8B6D-409D-BFED-F92F8936C0E9}" srcOrd="2" destOrd="0" parTransId="{856B3E2E-1AED-4E84-A126-7A3E1A1E5DBE}" sibTransId="{B1E9D08E-0F30-40B6-9834-19B70FE03F1D}"/>
    <dgm:cxn modelId="{2EBED05E-F465-4708-850F-1FEBDA1C24F0}" type="presOf" srcId="{552417C2-CC47-43BE-93E6-E90EA33A39EA}" destId="{CD6F14B8-56E1-4CA7-84EA-00791A845A8E}" srcOrd="0" destOrd="0" presId="urn:microsoft.com/office/officeart/2018/2/layout/IconVerticalSolidList"/>
    <dgm:cxn modelId="{5951CE78-C7B6-49AF-B09A-8984664F7F4C}" srcId="{22845942-49FC-48AD-BF96-7931DF54B4FF}" destId="{552417C2-CC47-43BE-93E6-E90EA33A39EA}" srcOrd="1" destOrd="0" parTransId="{DE2F41F1-E9CC-453C-A5D6-AF4D6BED2FCB}" sibTransId="{51D07B3A-E041-4210-B0C4-56D4F547354C}"/>
    <dgm:cxn modelId="{802FECAD-6EB4-43E3-B134-51F22454159B}" type="presOf" srcId="{44A60A80-A755-4711-A67A-9252216F15F8}" destId="{A310D98C-0CB2-4FC3-969D-4E1E6587AB93}" srcOrd="0" destOrd="0" presId="urn:microsoft.com/office/officeart/2018/2/layout/IconVerticalSolidList"/>
    <dgm:cxn modelId="{14F4CACC-0D62-4CC3-8CB1-F57250F4A5A8}" srcId="{22845942-49FC-48AD-BF96-7931DF54B4FF}" destId="{44A60A80-A755-4711-A67A-9252216F15F8}" srcOrd="0" destOrd="0" parTransId="{BFFCBECF-A5F4-4B1F-B132-27FF9F46CFE3}" sibTransId="{47F3D91E-BBD4-40DC-9E4F-A77393A12928}"/>
    <dgm:cxn modelId="{787F8EF1-A185-4B7B-AD47-25DE2D9B1FA8}" type="presOf" srcId="{C24E9729-8B6D-409D-BFED-F92F8936C0E9}" destId="{AFCB1715-3CE8-4AFB-BC20-570589574210}" srcOrd="0" destOrd="0" presId="urn:microsoft.com/office/officeart/2018/2/layout/IconVerticalSolidList"/>
    <dgm:cxn modelId="{DCAA4726-F983-4536-B262-B66613FC2D0A}" type="presParOf" srcId="{B6C84738-1EC1-4E54-87DE-E7CA1B9A2609}" destId="{7CFEFA2C-5E82-425D-843C-02451DF13851}" srcOrd="0" destOrd="0" presId="urn:microsoft.com/office/officeart/2018/2/layout/IconVerticalSolidList"/>
    <dgm:cxn modelId="{43A53C38-1758-49E1-8F49-8074BAB0A14D}" type="presParOf" srcId="{7CFEFA2C-5E82-425D-843C-02451DF13851}" destId="{FECA8753-5D29-4668-ADEC-C39756926257}" srcOrd="0" destOrd="0" presId="urn:microsoft.com/office/officeart/2018/2/layout/IconVerticalSolidList"/>
    <dgm:cxn modelId="{CDE0D667-DD51-4D95-87E9-88DC067E7648}" type="presParOf" srcId="{7CFEFA2C-5E82-425D-843C-02451DF13851}" destId="{6B536E58-4017-4C89-B1C7-5C2ECC5B9727}" srcOrd="1" destOrd="0" presId="urn:microsoft.com/office/officeart/2018/2/layout/IconVerticalSolidList"/>
    <dgm:cxn modelId="{8AE0740F-3A17-4A8E-B28F-19FD43D580D6}" type="presParOf" srcId="{7CFEFA2C-5E82-425D-843C-02451DF13851}" destId="{0BD75D69-CA2C-4B81-B38F-DF98DC948A0F}" srcOrd="2" destOrd="0" presId="urn:microsoft.com/office/officeart/2018/2/layout/IconVerticalSolidList"/>
    <dgm:cxn modelId="{C19AE668-B12C-487A-A61F-87ACD535B105}" type="presParOf" srcId="{7CFEFA2C-5E82-425D-843C-02451DF13851}" destId="{A310D98C-0CB2-4FC3-969D-4E1E6587AB93}" srcOrd="3" destOrd="0" presId="urn:microsoft.com/office/officeart/2018/2/layout/IconVerticalSolidList"/>
    <dgm:cxn modelId="{508C493F-8021-4344-BC2C-128082D51075}" type="presParOf" srcId="{B6C84738-1EC1-4E54-87DE-E7CA1B9A2609}" destId="{653E50A2-5445-4017-92A5-B79100E29660}" srcOrd="1" destOrd="0" presId="urn:microsoft.com/office/officeart/2018/2/layout/IconVerticalSolidList"/>
    <dgm:cxn modelId="{53ACE595-3319-4C04-98DB-777A75ABA0EA}" type="presParOf" srcId="{B6C84738-1EC1-4E54-87DE-E7CA1B9A2609}" destId="{7A3B493E-33E3-45C7-8A20-8AE8708E997E}" srcOrd="2" destOrd="0" presId="urn:microsoft.com/office/officeart/2018/2/layout/IconVerticalSolidList"/>
    <dgm:cxn modelId="{C0523AC5-08F8-4408-95AE-199B1A11472D}" type="presParOf" srcId="{7A3B493E-33E3-45C7-8A20-8AE8708E997E}" destId="{81E7405C-BC11-4A46-A2F2-17876873C960}" srcOrd="0" destOrd="0" presId="urn:microsoft.com/office/officeart/2018/2/layout/IconVerticalSolidList"/>
    <dgm:cxn modelId="{ABAD8D65-D0F9-4CDE-A5F1-01B90C944CF6}" type="presParOf" srcId="{7A3B493E-33E3-45C7-8A20-8AE8708E997E}" destId="{C2F9343A-4D38-4849-AFF3-8297A629CDBA}" srcOrd="1" destOrd="0" presId="urn:microsoft.com/office/officeart/2018/2/layout/IconVerticalSolidList"/>
    <dgm:cxn modelId="{10A58491-915F-4622-B97D-22EBD8474D51}" type="presParOf" srcId="{7A3B493E-33E3-45C7-8A20-8AE8708E997E}" destId="{23076F7F-E86A-4EAE-9AB9-65D9BBE7EB1D}" srcOrd="2" destOrd="0" presId="urn:microsoft.com/office/officeart/2018/2/layout/IconVerticalSolidList"/>
    <dgm:cxn modelId="{5E14CB81-8C62-4D45-A3ED-FDF857615646}" type="presParOf" srcId="{7A3B493E-33E3-45C7-8A20-8AE8708E997E}" destId="{CD6F14B8-56E1-4CA7-84EA-00791A845A8E}" srcOrd="3" destOrd="0" presId="urn:microsoft.com/office/officeart/2018/2/layout/IconVerticalSolidList"/>
    <dgm:cxn modelId="{15C739C6-48DC-4B47-B495-8AF6EFB8F0F1}" type="presParOf" srcId="{B6C84738-1EC1-4E54-87DE-E7CA1B9A2609}" destId="{CE74FFE7-306F-4281-8C8F-A6502904C528}" srcOrd="3" destOrd="0" presId="urn:microsoft.com/office/officeart/2018/2/layout/IconVerticalSolidList"/>
    <dgm:cxn modelId="{B79401ED-D516-4683-A1D1-033D6B0EE9F1}" type="presParOf" srcId="{B6C84738-1EC1-4E54-87DE-E7CA1B9A2609}" destId="{3C18BD06-0476-4724-9954-579ED6501108}" srcOrd="4" destOrd="0" presId="urn:microsoft.com/office/officeart/2018/2/layout/IconVerticalSolidList"/>
    <dgm:cxn modelId="{8F459D83-EAE9-405A-A558-ADA04C2DDDAA}" type="presParOf" srcId="{3C18BD06-0476-4724-9954-579ED6501108}" destId="{25F39A25-1FE5-4E30-A6E2-66B870C19E0E}" srcOrd="0" destOrd="0" presId="urn:microsoft.com/office/officeart/2018/2/layout/IconVerticalSolidList"/>
    <dgm:cxn modelId="{B384E5AE-EB2D-4FA9-B475-E8EBAE6868E0}" type="presParOf" srcId="{3C18BD06-0476-4724-9954-579ED6501108}" destId="{08A9FBF4-7525-4F29-A2C1-94ECF00D8153}" srcOrd="1" destOrd="0" presId="urn:microsoft.com/office/officeart/2018/2/layout/IconVerticalSolidList"/>
    <dgm:cxn modelId="{17FA4689-5F1D-4A2C-9424-A956CC1D49FB}" type="presParOf" srcId="{3C18BD06-0476-4724-9954-579ED6501108}" destId="{26C49F9B-361B-4214-AF56-CB83CAC90DB3}" srcOrd="2" destOrd="0" presId="urn:microsoft.com/office/officeart/2018/2/layout/IconVerticalSolidList"/>
    <dgm:cxn modelId="{BCB2B8F9-3FDB-4BE0-9448-1CB90EEB51A6}" type="presParOf" srcId="{3C18BD06-0476-4724-9954-579ED6501108}" destId="{AFCB1715-3CE8-4AFB-BC20-570589574210}"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12D35F5-B0A2-410D-9EBE-9090570DC467}"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596B24FB-B68D-4A80-A5EE-AD446B90FBAE}">
      <dgm:prSet/>
      <dgm:spPr/>
      <dgm:t>
        <a:bodyPr/>
        <a:lstStyle/>
        <a:p>
          <a:pPr>
            <a:lnSpc>
              <a:spcPct val="100000"/>
            </a:lnSpc>
          </a:pPr>
          <a:r>
            <a:rPr lang="en-US"/>
            <a:t>This project demonstrates the viability of text-mining in being used for large scale opinion assessment and prediction</a:t>
          </a:r>
        </a:p>
      </dgm:t>
    </dgm:pt>
    <dgm:pt modelId="{DC35FFA5-5214-48B1-B0FD-D130B0596270}" type="parTrans" cxnId="{FDBD8F83-5FD9-47AA-B79B-EEF4FCCDF975}">
      <dgm:prSet/>
      <dgm:spPr/>
      <dgm:t>
        <a:bodyPr/>
        <a:lstStyle/>
        <a:p>
          <a:endParaRPr lang="en-US"/>
        </a:p>
      </dgm:t>
    </dgm:pt>
    <dgm:pt modelId="{8A781365-2748-4CB7-92C7-A58B3126DF4E}" type="sibTrans" cxnId="{FDBD8F83-5FD9-47AA-B79B-EEF4FCCDF975}">
      <dgm:prSet/>
      <dgm:spPr/>
      <dgm:t>
        <a:bodyPr/>
        <a:lstStyle/>
        <a:p>
          <a:endParaRPr lang="en-US"/>
        </a:p>
      </dgm:t>
    </dgm:pt>
    <dgm:pt modelId="{A69FCF0C-6B9E-476F-9A86-4326AF24EE14}">
      <dgm:prSet/>
      <dgm:spPr/>
      <dgm:t>
        <a:bodyPr/>
        <a:lstStyle/>
        <a:p>
          <a:pPr>
            <a:lnSpc>
              <a:spcPct val="100000"/>
            </a:lnSpc>
          </a:pPr>
          <a:r>
            <a:rPr lang="en-US" dirty="0"/>
            <a:t>This would be an incredibly useful service for a company, politician or anyone trying to assess broader public interest in an idea related to the coronavirus.</a:t>
          </a:r>
        </a:p>
      </dgm:t>
    </dgm:pt>
    <dgm:pt modelId="{E02255C0-3933-4E65-94A7-6F538795836F}" type="parTrans" cxnId="{1D882248-02E6-4BEF-8B29-DBE567E85CAE}">
      <dgm:prSet/>
      <dgm:spPr/>
      <dgm:t>
        <a:bodyPr/>
        <a:lstStyle/>
        <a:p>
          <a:endParaRPr lang="en-US"/>
        </a:p>
      </dgm:t>
    </dgm:pt>
    <dgm:pt modelId="{A003AA81-0C34-4297-9457-7A0497F259D2}" type="sibTrans" cxnId="{1D882248-02E6-4BEF-8B29-DBE567E85CAE}">
      <dgm:prSet/>
      <dgm:spPr/>
      <dgm:t>
        <a:bodyPr/>
        <a:lstStyle/>
        <a:p>
          <a:endParaRPr lang="en-US"/>
        </a:p>
      </dgm:t>
    </dgm:pt>
    <dgm:pt modelId="{7E7E72CF-E540-4C16-B832-FB49B4314CB5}" type="pres">
      <dgm:prSet presAssocID="{F12D35F5-B0A2-410D-9EBE-9090570DC467}" presName="root" presStyleCnt="0">
        <dgm:presLayoutVars>
          <dgm:dir/>
          <dgm:resizeHandles val="exact"/>
        </dgm:presLayoutVars>
      </dgm:prSet>
      <dgm:spPr/>
    </dgm:pt>
    <dgm:pt modelId="{47FB99DD-702D-4089-9545-B7F7C8DAD055}" type="pres">
      <dgm:prSet presAssocID="{596B24FB-B68D-4A80-A5EE-AD446B90FBAE}" presName="compNode" presStyleCnt="0"/>
      <dgm:spPr/>
    </dgm:pt>
    <dgm:pt modelId="{A43B119E-4E25-46D7-8B4A-1E0E78B7151C}" type="pres">
      <dgm:prSet presAssocID="{596B24FB-B68D-4A80-A5EE-AD446B90FBAE}" presName="bgRect" presStyleLbl="bgShp" presStyleIdx="0" presStyleCnt="2"/>
      <dgm:spPr/>
    </dgm:pt>
    <dgm:pt modelId="{CBDC361F-6169-4F8D-8FCA-8EBC4EADFC04}" type="pres">
      <dgm:prSet presAssocID="{596B24FB-B68D-4A80-A5EE-AD446B90FBAE}"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Mining Tools"/>
        </a:ext>
      </dgm:extLst>
    </dgm:pt>
    <dgm:pt modelId="{84E2EE91-6EA8-44CD-98C6-B0AF5F699BBD}" type="pres">
      <dgm:prSet presAssocID="{596B24FB-B68D-4A80-A5EE-AD446B90FBAE}" presName="spaceRect" presStyleCnt="0"/>
      <dgm:spPr/>
    </dgm:pt>
    <dgm:pt modelId="{8D615C20-3982-4E94-9DF8-6B55178DA525}" type="pres">
      <dgm:prSet presAssocID="{596B24FB-B68D-4A80-A5EE-AD446B90FBAE}" presName="parTx" presStyleLbl="revTx" presStyleIdx="0" presStyleCnt="2">
        <dgm:presLayoutVars>
          <dgm:chMax val="0"/>
          <dgm:chPref val="0"/>
        </dgm:presLayoutVars>
      </dgm:prSet>
      <dgm:spPr/>
    </dgm:pt>
    <dgm:pt modelId="{74FD40DB-CD00-47F9-A5E8-48DC7434D5F1}" type="pres">
      <dgm:prSet presAssocID="{8A781365-2748-4CB7-92C7-A58B3126DF4E}" presName="sibTrans" presStyleCnt="0"/>
      <dgm:spPr/>
    </dgm:pt>
    <dgm:pt modelId="{6FEC14D2-634A-48A8-91AC-6493315E16BF}" type="pres">
      <dgm:prSet presAssocID="{A69FCF0C-6B9E-476F-9A86-4326AF24EE14}" presName="compNode" presStyleCnt="0"/>
      <dgm:spPr/>
    </dgm:pt>
    <dgm:pt modelId="{824B7E4D-AE80-49FA-A042-A68BCA956A5C}" type="pres">
      <dgm:prSet presAssocID="{A69FCF0C-6B9E-476F-9A86-4326AF24EE14}" presName="bgRect" presStyleLbl="bgShp" presStyleIdx="1" presStyleCnt="2"/>
      <dgm:spPr/>
    </dgm:pt>
    <dgm:pt modelId="{5ADB9BD4-17FF-463A-A4A5-97F6303C44E5}" type="pres">
      <dgm:prSet presAssocID="{A69FCF0C-6B9E-476F-9A86-4326AF24EE14}"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Processor"/>
        </a:ext>
      </dgm:extLst>
    </dgm:pt>
    <dgm:pt modelId="{5BD542A4-2E21-4011-9274-1BC29A61687C}" type="pres">
      <dgm:prSet presAssocID="{A69FCF0C-6B9E-476F-9A86-4326AF24EE14}" presName="spaceRect" presStyleCnt="0"/>
      <dgm:spPr/>
    </dgm:pt>
    <dgm:pt modelId="{F117F2B1-E2ED-40A4-92E5-D691A57071A9}" type="pres">
      <dgm:prSet presAssocID="{A69FCF0C-6B9E-476F-9A86-4326AF24EE14}" presName="parTx" presStyleLbl="revTx" presStyleIdx="1" presStyleCnt="2">
        <dgm:presLayoutVars>
          <dgm:chMax val="0"/>
          <dgm:chPref val="0"/>
        </dgm:presLayoutVars>
      </dgm:prSet>
      <dgm:spPr/>
    </dgm:pt>
  </dgm:ptLst>
  <dgm:cxnLst>
    <dgm:cxn modelId="{F1E0282B-90CC-4A6A-B580-732C8546DABB}" type="presOf" srcId="{F12D35F5-B0A2-410D-9EBE-9090570DC467}" destId="{7E7E72CF-E540-4C16-B832-FB49B4314CB5}" srcOrd="0" destOrd="0" presId="urn:microsoft.com/office/officeart/2018/2/layout/IconVerticalSolidList"/>
    <dgm:cxn modelId="{06E63930-2A79-4A85-A4FF-6767B7F9F1AC}" type="presOf" srcId="{596B24FB-B68D-4A80-A5EE-AD446B90FBAE}" destId="{8D615C20-3982-4E94-9DF8-6B55178DA525}" srcOrd="0" destOrd="0" presId="urn:microsoft.com/office/officeart/2018/2/layout/IconVerticalSolidList"/>
    <dgm:cxn modelId="{1D882248-02E6-4BEF-8B29-DBE567E85CAE}" srcId="{F12D35F5-B0A2-410D-9EBE-9090570DC467}" destId="{A69FCF0C-6B9E-476F-9A86-4326AF24EE14}" srcOrd="1" destOrd="0" parTransId="{E02255C0-3933-4E65-94A7-6F538795836F}" sibTransId="{A003AA81-0C34-4297-9457-7A0497F259D2}"/>
    <dgm:cxn modelId="{FDBD8F83-5FD9-47AA-B79B-EEF4FCCDF975}" srcId="{F12D35F5-B0A2-410D-9EBE-9090570DC467}" destId="{596B24FB-B68D-4A80-A5EE-AD446B90FBAE}" srcOrd="0" destOrd="0" parTransId="{DC35FFA5-5214-48B1-B0FD-D130B0596270}" sibTransId="{8A781365-2748-4CB7-92C7-A58B3126DF4E}"/>
    <dgm:cxn modelId="{00B10F8E-8C7B-4436-A90A-63B2DC36529D}" type="presOf" srcId="{A69FCF0C-6B9E-476F-9A86-4326AF24EE14}" destId="{F117F2B1-E2ED-40A4-92E5-D691A57071A9}" srcOrd="0" destOrd="0" presId="urn:microsoft.com/office/officeart/2018/2/layout/IconVerticalSolidList"/>
    <dgm:cxn modelId="{0A2C616A-2DB5-43DB-A2C7-E97D63B017F9}" type="presParOf" srcId="{7E7E72CF-E540-4C16-B832-FB49B4314CB5}" destId="{47FB99DD-702D-4089-9545-B7F7C8DAD055}" srcOrd="0" destOrd="0" presId="urn:microsoft.com/office/officeart/2018/2/layout/IconVerticalSolidList"/>
    <dgm:cxn modelId="{AA04035E-F94C-4EDA-AD62-C18E03738123}" type="presParOf" srcId="{47FB99DD-702D-4089-9545-B7F7C8DAD055}" destId="{A43B119E-4E25-46D7-8B4A-1E0E78B7151C}" srcOrd="0" destOrd="0" presId="urn:microsoft.com/office/officeart/2018/2/layout/IconVerticalSolidList"/>
    <dgm:cxn modelId="{84D40595-7CAC-4EA1-B6A4-B4E3267FAB9E}" type="presParOf" srcId="{47FB99DD-702D-4089-9545-B7F7C8DAD055}" destId="{CBDC361F-6169-4F8D-8FCA-8EBC4EADFC04}" srcOrd="1" destOrd="0" presId="urn:microsoft.com/office/officeart/2018/2/layout/IconVerticalSolidList"/>
    <dgm:cxn modelId="{4F0B60BC-7E88-4D37-8FFE-38C93A364888}" type="presParOf" srcId="{47FB99DD-702D-4089-9545-B7F7C8DAD055}" destId="{84E2EE91-6EA8-44CD-98C6-B0AF5F699BBD}" srcOrd="2" destOrd="0" presId="urn:microsoft.com/office/officeart/2018/2/layout/IconVerticalSolidList"/>
    <dgm:cxn modelId="{C1FF6F0F-8A9E-4F5E-9BCC-17A650F0D67F}" type="presParOf" srcId="{47FB99DD-702D-4089-9545-B7F7C8DAD055}" destId="{8D615C20-3982-4E94-9DF8-6B55178DA525}" srcOrd="3" destOrd="0" presId="urn:microsoft.com/office/officeart/2018/2/layout/IconVerticalSolidList"/>
    <dgm:cxn modelId="{56CC0FFB-B395-47CD-828D-F51265FCB67D}" type="presParOf" srcId="{7E7E72CF-E540-4C16-B832-FB49B4314CB5}" destId="{74FD40DB-CD00-47F9-A5E8-48DC7434D5F1}" srcOrd="1" destOrd="0" presId="urn:microsoft.com/office/officeart/2018/2/layout/IconVerticalSolidList"/>
    <dgm:cxn modelId="{349278ED-B2AB-4BE5-814D-ED61E83B28EE}" type="presParOf" srcId="{7E7E72CF-E540-4C16-B832-FB49B4314CB5}" destId="{6FEC14D2-634A-48A8-91AC-6493315E16BF}" srcOrd="2" destOrd="0" presId="urn:microsoft.com/office/officeart/2018/2/layout/IconVerticalSolidList"/>
    <dgm:cxn modelId="{A3C5D422-ED66-4A6D-BF39-373C63152E3E}" type="presParOf" srcId="{6FEC14D2-634A-48A8-91AC-6493315E16BF}" destId="{824B7E4D-AE80-49FA-A042-A68BCA956A5C}" srcOrd="0" destOrd="0" presId="urn:microsoft.com/office/officeart/2018/2/layout/IconVerticalSolidList"/>
    <dgm:cxn modelId="{89EF543E-0E68-4839-923A-33E815BDD2B5}" type="presParOf" srcId="{6FEC14D2-634A-48A8-91AC-6493315E16BF}" destId="{5ADB9BD4-17FF-463A-A4A5-97F6303C44E5}" srcOrd="1" destOrd="0" presId="urn:microsoft.com/office/officeart/2018/2/layout/IconVerticalSolidList"/>
    <dgm:cxn modelId="{8950B701-FA2B-4BE1-8BA1-5FB10562BC01}" type="presParOf" srcId="{6FEC14D2-634A-48A8-91AC-6493315E16BF}" destId="{5BD542A4-2E21-4011-9274-1BC29A61687C}" srcOrd="2" destOrd="0" presId="urn:microsoft.com/office/officeart/2018/2/layout/IconVerticalSolidList"/>
    <dgm:cxn modelId="{C04C2F86-B0B2-4595-850C-BE77C4BA5AFB}" type="presParOf" srcId="{6FEC14D2-634A-48A8-91AC-6493315E16BF}" destId="{F117F2B1-E2ED-40A4-92E5-D691A57071A9}"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DF6DAD4-047E-4016-A041-B1F404D68704}"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F1F07132-F947-4182-8BB5-8BC7771140DA}">
      <dgm:prSet/>
      <dgm:spPr/>
      <dgm:t>
        <a:bodyPr/>
        <a:lstStyle/>
        <a:p>
          <a:pPr>
            <a:lnSpc>
              <a:spcPct val="100000"/>
            </a:lnSpc>
          </a:pPr>
          <a:r>
            <a:rPr lang="en-US"/>
            <a:t>Given the broad nature of some of the locations, narrowing this data down to give specific regional analysis of public opinion would not yield very specific results, maybe if locations were more specific this would be better for that, but as it is, it is only good for broadly assessing trends. </a:t>
          </a:r>
        </a:p>
      </dgm:t>
    </dgm:pt>
    <dgm:pt modelId="{E73A5AFA-4D25-41BA-8686-BA9309609790}" type="parTrans" cxnId="{BD438AB5-0AB7-42F9-806F-1239FA7837B7}">
      <dgm:prSet/>
      <dgm:spPr/>
      <dgm:t>
        <a:bodyPr/>
        <a:lstStyle/>
        <a:p>
          <a:endParaRPr lang="en-US"/>
        </a:p>
      </dgm:t>
    </dgm:pt>
    <dgm:pt modelId="{B32BA9E4-5327-421B-BD23-E0C977A53640}" type="sibTrans" cxnId="{BD438AB5-0AB7-42F9-806F-1239FA7837B7}">
      <dgm:prSet/>
      <dgm:spPr/>
      <dgm:t>
        <a:bodyPr/>
        <a:lstStyle/>
        <a:p>
          <a:endParaRPr lang="en-US"/>
        </a:p>
      </dgm:t>
    </dgm:pt>
    <dgm:pt modelId="{075510FA-9169-420A-AF44-1097192D329E}">
      <dgm:prSet/>
      <dgm:spPr/>
      <dgm:t>
        <a:bodyPr/>
        <a:lstStyle/>
        <a:p>
          <a:pPr>
            <a:lnSpc>
              <a:spcPct val="100000"/>
            </a:lnSpc>
          </a:pPr>
          <a:r>
            <a:rPr lang="en-US"/>
            <a:t>Additionally, the short window of time data was gathered in gives us a very narrow view, perhaps if the tweets were gathered over the course of a year, we could get more insightful results about how public opinion adapts over time.</a:t>
          </a:r>
        </a:p>
      </dgm:t>
    </dgm:pt>
    <dgm:pt modelId="{65B9BBAE-5D82-42ED-A637-1522C535DD4F}" type="parTrans" cxnId="{2F638824-4440-4A1A-A413-39E648DA7F13}">
      <dgm:prSet/>
      <dgm:spPr/>
      <dgm:t>
        <a:bodyPr/>
        <a:lstStyle/>
        <a:p>
          <a:endParaRPr lang="en-US"/>
        </a:p>
      </dgm:t>
    </dgm:pt>
    <dgm:pt modelId="{9D07B808-71E8-4C2A-AE6E-3B6D3F50D577}" type="sibTrans" cxnId="{2F638824-4440-4A1A-A413-39E648DA7F13}">
      <dgm:prSet/>
      <dgm:spPr/>
      <dgm:t>
        <a:bodyPr/>
        <a:lstStyle/>
        <a:p>
          <a:endParaRPr lang="en-US"/>
        </a:p>
      </dgm:t>
    </dgm:pt>
    <dgm:pt modelId="{742BB0F7-D740-4216-9B5A-F7487EA1F1C7}" type="pres">
      <dgm:prSet presAssocID="{ADF6DAD4-047E-4016-A041-B1F404D68704}" presName="root" presStyleCnt="0">
        <dgm:presLayoutVars>
          <dgm:dir/>
          <dgm:resizeHandles val="exact"/>
        </dgm:presLayoutVars>
      </dgm:prSet>
      <dgm:spPr/>
    </dgm:pt>
    <dgm:pt modelId="{C48F22E5-ED47-462A-BAC5-56EEA4B5FBF8}" type="pres">
      <dgm:prSet presAssocID="{F1F07132-F947-4182-8BB5-8BC7771140DA}" presName="compNode" presStyleCnt="0"/>
      <dgm:spPr/>
    </dgm:pt>
    <dgm:pt modelId="{48753119-E886-4F75-8C02-127D7A42FE7A}" type="pres">
      <dgm:prSet presAssocID="{F1F07132-F947-4182-8BB5-8BC7771140DA}" presName="bgRect" presStyleLbl="bgShp" presStyleIdx="0" presStyleCnt="2"/>
      <dgm:spPr/>
    </dgm:pt>
    <dgm:pt modelId="{A665C3F5-A85E-4682-8636-B67A1F02227A}" type="pres">
      <dgm:prSet presAssocID="{F1F07132-F947-4182-8BB5-8BC7771140DA}"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Statistics"/>
        </a:ext>
      </dgm:extLst>
    </dgm:pt>
    <dgm:pt modelId="{F045F81F-AB6F-4F22-8910-6BB026B57C0B}" type="pres">
      <dgm:prSet presAssocID="{F1F07132-F947-4182-8BB5-8BC7771140DA}" presName="spaceRect" presStyleCnt="0"/>
      <dgm:spPr/>
    </dgm:pt>
    <dgm:pt modelId="{D791E214-B458-4716-BB9E-D124C7069F27}" type="pres">
      <dgm:prSet presAssocID="{F1F07132-F947-4182-8BB5-8BC7771140DA}" presName="parTx" presStyleLbl="revTx" presStyleIdx="0" presStyleCnt="2">
        <dgm:presLayoutVars>
          <dgm:chMax val="0"/>
          <dgm:chPref val="0"/>
        </dgm:presLayoutVars>
      </dgm:prSet>
      <dgm:spPr/>
    </dgm:pt>
    <dgm:pt modelId="{AE646F6E-0849-4926-8EF1-CEA64FDB0B3E}" type="pres">
      <dgm:prSet presAssocID="{B32BA9E4-5327-421B-BD23-E0C977A53640}" presName="sibTrans" presStyleCnt="0"/>
      <dgm:spPr/>
    </dgm:pt>
    <dgm:pt modelId="{00389A94-6FDD-4D88-9766-05F37EC0E0E6}" type="pres">
      <dgm:prSet presAssocID="{075510FA-9169-420A-AF44-1097192D329E}" presName="compNode" presStyleCnt="0"/>
      <dgm:spPr/>
    </dgm:pt>
    <dgm:pt modelId="{CFBE8BC5-141C-4E87-BBCD-063EB3E42857}" type="pres">
      <dgm:prSet presAssocID="{075510FA-9169-420A-AF44-1097192D329E}" presName="bgRect" presStyleLbl="bgShp" presStyleIdx="1" presStyleCnt="2"/>
      <dgm:spPr/>
    </dgm:pt>
    <dgm:pt modelId="{3911D4B9-1AC6-4F10-9ACC-DE9E2D3A1844}" type="pres">
      <dgm:prSet presAssocID="{075510FA-9169-420A-AF44-1097192D329E}"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Target Audience"/>
        </a:ext>
      </dgm:extLst>
    </dgm:pt>
    <dgm:pt modelId="{B32C0D4F-5823-4011-AC64-791691B8FC6F}" type="pres">
      <dgm:prSet presAssocID="{075510FA-9169-420A-AF44-1097192D329E}" presName="spaceRect" presStyleCnt="0"/>
      <dgm:spPr/>
    </dgm:pt>
    <dgm:pt modelId="{0B94E413-971B-4A91-86A1-72054F3A93CA}" type="pres">
      <dgm:prSet presAssocID="{075510FA-9169-420A-AF44-1097192D329E}" presName="parTx" presStyleLbl="revTx" presStyleIdx="1" presStyleCnt="2">
        <dgm:presLayoutVars>
          <dgm:chMax val="0"/>
          <dgm:chPref val="0"/>
        </dgm:presLayoutVars>
      </dgm:prSet>
      <dgm:spPr/>
    </dgm:pt>
  </dgm:ptLst>
  <dgm:cxnLst>
    <dgm:cxn modelId="{2F638824-4440-4A1A-A413-39E648DA7F13}" srcId="{ADF6DAD4-047E-4016-A041-B1F404D68704}" destId="{075510FA-9169-420A-AF44-1097192D329E}" srcOrd="1" destOrd="0" parTransId="{65B9BBAE-5D82-42ED-A637-1522C535DD4F}" sibTransId="{9D07B808-71E8-4C2A-AE6E-3B6D3F50D577}"/>
    <dgm:cxn modelId="{BF31FE3B-22A3-44C4-B8A2-6FED5829E9E1}" type="presOf" srcId="{F1F07132-F947-4182-8BB5-8BC7771140DA}" destId="{D791E214-B458-4716-BB9E-D124C7069F27}" srcOrd="0" destOrd="0" presId="urn:microsoft.com/office/officeart/2018/2/layout/IconVerticalSolidList"/>
    <dgm:cxn modelId="{080A339C-5152-4A40-94CB-B93759E3934F}" type="presOf" srcId="{ADF6DAD4-047E-4016-A041-B1F404D68704}" destId="{742BB0F7-D740-4216-9B5A-F7487EA1F1C7}" srcOrd="0" destOrd="0" presId="urn:microsoft.com/office/officeart/2018/2/layout/IconVerticalSolidList"/>
    <dgm:cxn modelId="{BD438AB5-0AB7-42F9-806F-1239FA7837B7}" srcId="{ADF6DAD4-047E-4016-A041-B1F404D68704}" destId="{F1F07132-F947-4182-8BB5-8BC7771140DA}" srcOrd="0" destOrd="0" parTransId="{E73A5AFA-4D25-41BA-8686-BA9309609790}" sibTransId="{B32BA9E4-5327-421B-BD23-E0C977A53640}"/>
    <dgm:cxn modelId="{0739FCD4-F939-4F27-892D-2BCFD5668D56}" type="presOf" srcId="{075510FA-9169-420A-AF44-1097192D329E}" destId="{0B94E413-971B-4A91-86A1-72054F3A93CA}" srcOrd="0" destOrd="0" presId="urn:microsoft.com/office/officeart/2018/2/layout/IconVerticalSolidList"/>
    <dgm:cxn modelId="{616D32D6-AF7C-45A0-A3CE-DBF764AE8661}" type="presParOf" srcId="{742BB0F7-D740-4216-9B5A-F7487EA1F1C7}" destId="{C48F22E5-ED47-462A-BAC5-56EEA4B5FBF8}" srcOrd="0" destOrd="0" presId="urn:microsoft.com/office/officeart/2018/2/layout/IconVerticalSolidList"/>
    <dgm:cxn modelId="{E5476D87-972A-45BC-A621-FC566D4B5C45}" type="presParOf" srcId="{C48F22E5-ED47-462A-BAC5-56EEA4B5FBF8}" destId="{48753119-E886-4F75-8C02-127D7A42FE7A}" srcOrd="0" destOrd="0" presId="urn:microsoft.com/office/officeart/2018/2/layout/IconVerticalSolidList"/>
    <dgm:cxn modelId="{39AEF547-C7A9-4DF3-9307-6A9C5971FEE5}" type="presParOf" srcId="{C48F22E5-ED47-462A-BAC5-56EEA4B5FBF8}" destId="{A665C3F5-A85E-4682-8636-B67A1F02227A}" srcOrd="1" destOrd="0" presId="urn:microsoft.com/office/officeart/2018/2/layout/IconVerticalSolidList"/>
    <dgm:cxn modelId="{4DC12AB6-0D7F-42B3-A395-291E0A617273}" type="presParOf" srcId="{C48F22E5-ED47-462A-BAC5-56EEA4B5FBF8}" destId="{F045F81F-AB6F-4F22-8910-6BB026B57C0B}" srcOrd="2" destOrd="0" presId="urn:microsoft.com/office/officeart/2018/2/layout/IconVerticalSolidList"/>
    <dgm:cxn modelId="{87661ED6-1D8D-4F0E-96A6-8D3364EB4BFC}" type="presParOf" srcId="{C48F22E5-ED47-462A-BAC5-56EEA4B5FBF8}" destId="{D791E214-B458-4716-BB9E-D124C7069F27}" srcOrd="3" destOrd="0" presId="urn:microsoft.com/office/officeart/2018/2/layout/IconVerticalSolidList"/>
    <dgm:cxn modelId="{D7514DA4-7B4B-462E-AA22-F240972E7B3E}" type="presParOf" srcId="{742BB0F7-D740-4216-9B5A-F7487EA1F1C7}" destId="{AE646F6E-0849-4926-8EF1-CEA64FDB0B3E}" srcOrd="1" destOrd="0" presId="urn:microsoft.com/office/officeart/2018/2/layout/IconVerticalSolidList"/>
    <dgm:cxn modelId="{8D178809-54A6-4D1B-8C53-BBA0015B8B23}" type="presParOf" srcId="{742BB0F7-D740-4216-9B5A-F7487EA1F1C7}" destId="{00389A94-6FDD-4D88-9766-05F37EC0E0E6}" srcOrd="2" destOrd="0" presId="urn:microsoft.com/office/officeart/2018/2/layout/IconVerticalSolidList"/>
    <dgm:cxn modelId="{4C246A6D-E283-4841-AAA5-DF47F1101044}" type="presParOf" srcId="{00389A94-6FDD-4D88-9766-05F37EC0E0E6}" destId="{CFBE8BC5-141C-4E87-BBCD-063EB3E42857}" srcOrd="0" destOrd="0" presId="urn:microsoft.com/office/officeart/2018/2/layout/IconVerticalSolidList"/>
    <dgm:cxn modelId="{048FC71C-99CB-4362-9C83-077B53253E92}" type="presParOf" srcId="{00389A94-6FDD-4D88-9766-05F37EC0E0E6}" destId="{3911D4B9-1AC6-4F10-9ACC-DE9E2D3A1844}" srcOrd="1" destOrd="0" presId="urn:microsoft.com/office/officeart/2018/2/layout/IconVerticalSolidList"/>
    <dgm:cxn modelId="{3D68130F-8BF6-47CC-9D75-B6540E3E7A8D}" type="presParOf" srcId="{00389A94-6FDD-4D88-9766-05F37EC0E0E6}" destId="{B32C0D4F-5823-4011-AC64-791691B8FC6F}" srcOrd="2" destOrd="0" presId="urn:microsoft.com/office/officeart/2018/2/layout/IconVerticalSolidList"/>
    <dgm:cxn modelId="{281274C4-43AA-40D4-83F2-410B98123E5B}" type="presParOf" srcId="{00389A94-6FDD-4D88-9766-05F37EC0E0E6}" destId="{0B94E413-971B-4A91-86A1-72054F3A93CA}"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04DDCC-CB55-4288-B0AE-0C36C91EFD3D}">
      <dsp:nvSpPr>
        <dsp:cNvPr id="0" name=""/>
        <dsp:cNvSpPr/>
      </dsp:nvSpPr>
      <dsp:spPr>
        <a:xfrm>
          <a:off x="0" y="832103"/>
          <a:ext cx="7315200" cy="1536192"/>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410A066-51E7-4DEF-A987-34E6E044E137}">
      <dsp:nvSpPr>
        <dsp:cNvPr id="0" name=""/>
        <dsp:cNvSpPr/>
      </dsp:nvSpPr>
      <dsp:spPr>
        <a:xfrm>
          <a:off x="464698" y="1177747"/>
          <a:ext cx="844905" cy="84490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609B4D9-261F-40C3-AD47-9F3086CB5E78}">
      <dsp:nvSpPr>
        <dsp:cNvPr id="0" name=""/>
        <dsp:cNvSpPr/>
      </dsp:nvSpPr>
      <dsp:spPr>
        <a:xfrm>
          <a:off x="1774301" y="832103"/>
          <a:ext cx="5540898" cy="15361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2580" tIns="162580" rIns="162580" bIns="162580" numCol="1" spcCol="1270" anchor="ctr" anchorCtr="0">
          <a:noAutofit/>
        </a:bodyPr>
        <a:lstStyle/>
        <a:p>
          <a:pPr marL="0" lvl="0" indent="0" algn="l" defTabSz="666750">
            <a:lnSpc>
              <a:spcPct val="100000"/>
            </a:lnSpc>
            <a:spcBef>
              <a:spcPct val="0"/>
            </a:spcBef>
            <a:spcAft>
              <a:spcPct val="35000"/>
            </a:spcAft>
            <a:buNone/>
          </a:pPr>
          <a:r>
            <a:rPr lang="en-US" sz="1500" kern="1200" dirty="0"/>
            <a:t>Analysis of tweets at a large scale can show general public sentiment towards a topic, with this we can gage whether most people were expressing negative or positive opinions near the start of Covid 19, which is when the data was gathered.</a:t>
          </a:r>
        </a:p>
      </dsp:txBody>
      <dsp:txXfrm>
        <a:off x="1774301" y="832103"/>
        <a:ext cx="5540898" cy="1536192"/>
      </dsp:txXfrm>
    </dsp:sp>
    <dsp:sp modelId="{11E50A9A-0A3A-482A-B2CB-38AB4475EDFB}">
      <dsp:nvSpPr>
        <dsp:cNvPr id="0" name=""/>
        <dsp:cNvSpPr/>
      </dsp:nvSpPr>
      <dsp:spPr>
        <a:xfrm>
          <a:off x="0" y="2752344"/>
          <a:ext cx="7315200" cy="1536192"/>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3F33F2B-5114-4B73-8C4F-EE2BBAA379B3}">
      <dsp:nvSpPr>
        <dsp:cNvPr id="0" name=""/>
        <dsp:cNvSpPr/>
      </dsp:nvSpPr>
      <dsp:spPr>
        <a:xfrm>
          <a:off x="464698" y="3097987"/>
          <a:ext cx="844905" cy="84490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EED1021-1F86-465C-BBFF-C98ADD78858B}">
      <dsp:nvSpPr>
        <dsp:cNvPr id="0" name=""/>
        <dsp:cNvSpPr/>
      </dsp:nvSpPr>
      <dsp:spPr>
        <a:xfrm>
          <a:off x="1774301" y="2752344"/>
          <a:ext cx="5540898" cy="15361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2580" tIns="162580" rIns="162580" bIns="162580" numCol="1" spcCol="1270" anchor="ctr" anchorCtr="0">
          <a:noAutofit/>
        </a:bodyPr>
        <a:lstStyle/>
        <a:p>
          <a:pPr marL="0" lvl="0" indent="0" algn="l" defTabSz="666750">
            <a:lnSpc>
              <a:spcPct val="100000"/>
            </a:lnSpc>
            <a:spcBef>
              <a:spcPct val="0"/>
            </a:spcBef>
            <a:spcAft>
              <a:spcPct val="35000"/>
            </a:spcAft>
            <a:buNone/>
          </a:pPr>
          <a:r>
            <a:rPr lang="en-US" sz="1500" kern="1200"/>
            <a:t>This data can be used by companies or governments to determine how best to approach public policy or advertising.</a:t>
          </a:r>
        </a:p>
      </dsp:txBody>
      <dsp:txXfrm>
        <a:off x="1774301" y="2752344"/>
        <a:ext cx="5540898" cy="153619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ECA8753-5D29-4668-ADEC-C39756926257}">
      <dsp:nvSpPr>
        <dsp:cNvPr id="0" name=""/>
        <dsp:cNvSpPr/>
      </dsp:nvSpPr>
      <dsp:spPr>
        <a:xfrm>
          <a:off x="0" y="625"/>
          <a:ext cx="7315200" cy="1462682"/>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B536E58-4017-4C89-B1C7-5C2ECC5B9727}">
      <dsp:nvSpPr>
        <dsp:cNvPr id="0" name=""/>
        <dsp:cNvSpPr/>
      </dsp:nvSpPr>
      <dsp:spPr>
        <a:xfrm>
          <a:off x="442461" y="329728"/>
          <a:ext cx="804475" cy="80447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310D98C-0CB2-4FC3-969D-4E1E6587AB93}">
      <dsp:nvSpPr>
        <dsp:cNvPr id="0" name=""/>
        <dsp:cNvSpPr/>
      </dsp:nvSpPr>
      <dsp:spPr>
        <a:xfrm>
          <a:off x="1689398" y="625"/>
          <a:ext cx="5625801" cy="14626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4801" tIns="154801" rIns="154801" bIns="154801" numCol="1" spcCol="1270" anchor="ctr" anchorCtr="0">
          <a:noAutofit/>
        </a:bodyPr>
        <a:lstStyle/>
        <a:p>
          <a:pPr marL="0" lvl="0" indent="0" algn="l" defTabSz="711200">
            <a:lnSpc>
              <a:spcPct val="100000"/>
            </a:lnSpc>
            <a:spcBef>
              <a:spcPct val="0"/>
            </a:spcBef>
            <a:spcAft>
              <a:spcPct val="35000"/>
            </a:spcAft>
            <a:buNone/>
          </a:pPr>
          <a:r>
            <a:rPr lang="en-US" sz="1600" kern="1200" dirty="0"/>
            <a:t>First, we merged the location, </a:t>
          </a:r>
          <a:r>
            <a:rPr lang="en-US" sz="1600" kern="1200" dirty="0" err="1"/>
            <a:t>tweetAt</a:t>
          </a:r>
          <a:r>
            <a:rPr lang="en-US" sz="1600" kern="1200" dirty="0"/>
            <a:t> and original tweet columns into </a:t>
          </a:r>
          <a:r>
            <a:rPr lang="en-US" sz="1600" b="1" kern="1200" dirty="0" err="1"/>
            <a:t>Tweet_texts</a:t>
          </a:r>
          <a:r>
            <a:rPr lang="en-US" sz="1600" b="1" kern="1200" dirty="0"/>
            <a:t> </a:t>
          </a:r>
          <a:r>
            <a:rPr lang="en-US" sz="1600" kern="1200" dirty="0"/>
            <a:t>to make data analysis easier.</a:t>
          </a:r>
        </a:p>
      </dsp:txBody>
      <dsp:txXfrm>
        <a:off x="1689398" y="625"/>
        <a:ext cx="5625801" cy="1462682"/>
      </dsp:txXfrm>
    </dsp:sp>
    <dsp:sp modelId="{81E7405C-BC11-4A46-A2F2-17876873C960}">
      <dsp:nvSpPr>
        <dsp:cNvPr id="0" name=""/>
        <dsp:cNvSpPr/>
      </dsp:nvSpPr>
      <dsp:spPr>
        <a:xfrm>
          <a:off x="0" y="1828978"/>
          <a:ext cx="7315200" cy="1462682"/>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2F9343A-4D38-4849-AFF3-8297A629CDBA}">
      <dsp:nvSpPr>
        <dsp:cNvPr id="0" name=""/>
        <dsp:cNvSpPr/>
      </dsp:nvSpPr>
      <dsp:spPr>
        <a:xfrm>
          <a:off x="442461" y="2158082"/>
          <a:ext cx="804475" cy="80447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D6F14B8-56E1-4CA7-84EA-00791A845A8E}">
      <dsp:nvSpPr>
        <dsp:cNvPr id="0" name=""/>
        <dsp:cNvSpPr/>
      </dsp:nvSpPr>
      <dsp:spPr>
        <a:xfrm>
          <a:off x="1689398" y="1828978"/>
          <a:ext cx="5625801" cy="14626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4801" tIns="154801" rIns="154801" bIns="154801" numCol="1" spcCol="1270" anchor="ctr" anchorCtr="0">
          <a:noAutofit/>
        </a:bodyPr>
        <a:lstStyle/>
        <a:p>
          <a:pPr marL="0" lvl="0" indent="0" algn="l" defTabSz="711200">
            <a:lnSpc>
              <a:spcPct val="100000"/>
            </a:lnSpc>
            <a:spcBef>
              <a:spcPct val="0"/>
            </a:spcBef>
            <a:spcAft>
              <a:spcPct val="35000"/>
            </a:spcAft>
            <a:buNone/>
          </a:pPr>
          <a:r>
            <a:rPr lang="en-US" sz="1600" kern="1200" dirty="0"/>
            <a:t>After that, we used regular expressions (Regex) to remove characters from the texts of the tweets to make analysis easier, as well as doing named entity recognition on the texts to identify key features for the analysis, saving a lot of time.</a:t>
          </a:r>
        </a:p>
      </dsp:txBody>
      <dsp:txXfrm>
        <a:off x="1689398" y="1828978"/>
        <a:ext cx="5625801" cy="1462682"/>
      </dsp:txXfrm>
    </dsp:sp>
    <dsp:sp modelId="{25F39A25-1FE5-4E30-A6E2-66B870C19E0E}">
      <dsp:nvSpPr>
        <dsp:cNvPr id="0" name=""/>
        <dsp:cNvSpPr/>
      </dsp:nvSpPr>
      <dsp:spPr>
        <a:xfrm>
          <a:off x="0" y="3657332"/>
          <a:ext cx="7315200" cy="1462682"/>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8A9FBF4-7525-4F29-A2C1-94ECF00D8153}">
      <dsp:nvSpPr>
        <dsp:cNvPr id="0" name=""/>
        <dsp:cNvSpPr/>
      </dsp:nvSpPr>
      <dsp:spPr>
        <a:xfrm>
          <a:off x="442461" y="3986435"/>
          <a:ext cx="804475" cy="80447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FCB1715-3CE8-4AFB-BC20-570589574210}">
      <dsp:nvSpPr>
        <dsp:cNvPr id="0" name=""/>
        <dsp:cNvSpPr/>
      </dsp:nvSpPr>
      <dsp:spPr>
        <a:xfrm>
          <a:off x="1689398" y="3657332"/>
          <a:ext cx="5625801" cy="14626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4801" tIns="154801" rIns="154801" bIns="154801" numCol="1" spcCol="1270" anchor="ctr" anchorCtr="0">
          <a:noAutofit/>
        </a:bodyPr>
        <a:lstStyle/>
        <a:p>
          <a:pPr marL="0" lvl="0" indent="0" algn="l" defTabSz="711200">
            <a:lnSpc>
              <a:spcPct val="100000"/>
            </a:lnSpc>
            <a:spcBef>
              <a:spcPct val="0"/>
            </a:spcBef>
            <a:spcAft>
              <a:spcPct val="35000"/>
            </a:spcAft>
            <a:buNone/>
          </a:pPr>
          <a:r>
            <a:rPr lang="en-US" sz="1600" kern="1200"/>
            <a:t>Lastly, we extracted the tokens from the texts and the lemmas and replaced the tweet_texts column with the extracted lemmas to allow the upcoming models to better process the data.</a:t>
          </a:r>
        </a:p>
      </dsp:txBody>
      <dsp:txXfrm>
        <a:off x="1689398" y="3657332"/>
        <a:ext cx="5625801" cy="146268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3B119E-4E25-46D7-8B4A-1E0E78B7151C}">
      <dsp:nvSpPr>
        <dsp:cNvPr id="0" name=""/>
        <dsp:cNvSpPr/>
      </dsp:nvSpPr>
      <dsp:spPr>
        <a:xfrm>
          <a:off x="0" y="832103"/>
          <a:ext cx="7315200" cy="1536192"/>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BDC361F-6169-4F8D-8FCA-8EBC4EADFC04}">
      <dsp:nvSpPr>
        <dsp:cNvPr id="0" name=""/>
        <dsp:cNvSpPr/>
      </dsp:nvSpPr>
      <dsp:spPr>
        <a:xfrm>
          <a:off x="464698" y="1177747"/>
          <a:ext cx="844905" cy="84490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D615C20-3982-4E94-9DF8-6B55178DA525}">
      <dsp:nvSpPr>
        <dsp:cNvPr id="0" name=""/>
        <dsp:cNvSpPr/>
      </dsp:nvSpPr>
      <dsp:spPr>
        <a:xfrm>
          <a:off x="1774301" y="832103"/>
          <a:ext cx="5540898" cy="15361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2580" tIns="162580" rIns="162580" bIns="162580" numCol="1" spcCol="1270" anchor="ctr" anchorCtr="0">
          <a:noAutofit/>
        </a:bodyPr>
        <a:lstStyle/>
        <a:p>
          <a:pPr marL="0" lvl="0" indent="0" algn="l" defTabSz="844550">
            <a:lnSpc>
              <a:spcPct val="100000"/>
            </a:lnSpc>
            <a:spcBef>
              <a:spcPct val="0"/>
            </a:spcBef>
            <a:spcAft>
              <a:spcPct val="35000"/>
            </a:spcAft>
            <a:buNone/>
          </a:pPr>
          <a:r>
            <a:rPr lang="en-US" sz="1900" kern="1200"/>
            <a:t>This project demonstrates the viability of text-mining in being used for large scale opinion assessment and prediction</a:t>
          </a:r>
        </a:p>
      </dsp:txBody>
      <dsp:txXfrm>
        <a:off x="1774301" y="832103"/>
        <a:ext cx="5540898" cy="1536192"/>
      </dsp:txXfrm>
    </dsp:sp>
    <dsp:sp modelId="{824B7E4D-AE80-49FA-A042-A68BCA956A5C}">
      <dsp:nvSpPr>
        <dsp:cNvPr id="0" name=""/>
        <dsp:cNvSpPr/>
      </dsp:nvSpPr>
      <dsp:spPr>
        <a:xfrm>
          <a:off x="0" y="2752344"/>
          <a:ext cx="7315200" cy="1536192"/>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ADB9BD4-17FF-463A-A4A5-97F6303C44E5}">
      <dsp:nvSpPr>
        <dsp:cNvPr id="0" name=""/>
        <dsp:cNvSpPr/>
      </dsp:nvSpPr>
      <dsp:spPr>
        <a:xfrm>
          <a:off x="464698" y="3097987"/>
          <a:ext cx="844905" cy="84490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117F2B1-E2ED-40A4-92E5-D691A57071A9}">
      <dsp:nvSpPr>
        <dsp:cNvPr id="0" name=""/>
        <dsp:cNvSpPr/>
      </dsp:nvSpPr>
      <dsp:spPr>
        <a:xfrm>
          <a:off x="1774301" y="2752344"/>
          <a:ext cx="5540898" cy="15361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2580" tIns="162580" rIns="162580" bIns="162580" numCol="1" spcCol="1270" anchor="ctr" anchorCtr="0">
          <a:noAutofit/>
        </a:bodyPr>
        <a:lstStyle/>
        <a:p>
          <a:pPr marL="0" lvl="0" indent="0" algn="l" defTabSz="844550">
            <a:lnSpc>
              <a:spcPct val="100000"/>
            </a:lnSpc>
            <a:spcBef>
              <a:spcPct val="0"/>
            </a:spcBef>
            <a:spcAft>
              <a:spcPct val="35000"/>
            </a:spcAft>
            <a:buNone/>
          </a:pPr>
          <a:r>
            <a:rPr lang="en-US" sz="1900" kern="1200" dirty="0"/>
            <a:t>This would be an incredibly useful service for a company, politician or anyone trying to assess broader public interest in an idea related to the coronavirus.</a:t>
          </a:r>
        </a:p>
      </dsp:txBody>
      <dsp:txXfrm>
        <a:off x="1774301" y="2752344"/>
        <a:ext cx="5540898" cy="153619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753119-E886-4F75-8C02-127D7A42FE7A}">
      <dsp:nvSpPr>
        <dsp:cNvPr id="0" name=""/>
        <dsp:cNvSpPr/>
      </dsp:nvSpPr>
      <dsp:spPr>
        <a:xfrm>
          <a:off x="0" y="832103"/>
          <a:ext cx="7315200" cy="1536192"/>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665C3F5-A85E-4682-8636-B67A1F02227A}">
      <dsp:nvSpPr>
        <dsp:cNvPr id="0" name=""/>
        <dsp:cNvSpPr/>
      </dsp:nvSpPr>
      <dsp:spPr>
        <a:xfrm>
          <a:off x="464698" y="1177747"/>
          <a:ext cx="844905" cy="84490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791E214-B458-4716-BB9E-D124C7069F27}">
      <dsp:nvSpPr>
        <dsp:cNvPr id="0" name=""/>
        <dsp:cNvSpPr/>
      </dsp:nvSpPr>
      <dsp:spPr>
        <a:xfrm>
          <a:off x="1774301" y="832103"/>
          <a:ext cx="5540898" cy="15361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2580" tIns="162580" rIns="162580" bIns="162580" numCol="1" spcCol="1270" anchor="ctr" anchorCtr="0">
          <a:noAutofit/>
        </a:bodyPr>
        <a:lstStyle/>
        <a:p>
          <a:pPr marL="0" lvl="0" indent="0" algn="l" defTabSz="666750">
            <a:lnSpc>
              <a:spcPct val="100000"/>
            </a:lnSpc>
            <a:spcBef>
              <a:spcPct val="0"/>
            </a:spcBef>
            <a:spcAft>
              <a:spcPct val="35000"/>
            </a:spcAft>
            <a:buNone/>
          </a:pPr>
          <a:r>
            <a:rPr lang="en-US" sz="1500" kern="1200"/>
            <a:t>Given the broad nature of some of the locations, narrowing this data down to give specific regional analysis of public opinion would not yield very specific results, maybe if locations were more specific this would be better for that, but as it is, it is only good for broadly assessing trends. </a:t>
          </a:r>
        </a:p>
      </dsp:txBody>
      <dsp:txXfrm>
        <a:off x="1774301" y="832103"/>
        <a:ext cx="5540898" cy="1536192"/>
      </dsp:txXfrm>
    </dsp:sp>
    <dsp:sp modelId="{CFBE8BC5-141C-4E87-BBCD-063EB3E42857}">
      <dsp:nvSpPr>
        <dsp:cNvPr id="0" name=""/>
        <dsp:cNvSpPr/>
      </dsp:nvSpPr>
      <dsp:spPr>
        <a:xfrm>
          <a:off x="0" y="2752344"/>
          <a:ext cx="7315200" cy="1536192"/>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911D4B9-1AC6-4F10-9ACC-DE9E2D3A1844}">
      <dsp:nvSpPr>
        <dsp:cNvPr id="0" name=""/>
        <dsp:cNvSpPr/>
      </dsp:nvSpPr>
      <dsp:spPr>
        <a:xfrm>
          <a:off x="464698" y="3097987"/>
          <a:ext cx="844905" cy="84490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B94E413-971B-4A91-86A1-72054F3A93CA}">
      <dsp:nvSpPr>
        <dsp:cNvPr id="0" name=""/>
        <dsp:cNvSpPr/>
      </dsp:nvSpPr>
      <dsp:spPr>
        <a:xfrm>
          <a:off x="1774301" y="2752344"/>
          <a:ext cx="5540898" cy="15361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2580" tIns="162580" rIns="162580" bIns="162580" numCol="1" spcCol="1270" anchor="ctr" anchorCtr="0">
          <a:noAutofit/>
        </a:bodyPr>
        <a:lstStyle/>
        <a:p>
          <a:pPr marL="0" lvl="0" indent="0" algn="l" defTabSz="666750">
            <a:lnSpc>
              <a:spcPct val="100000"/>
            </a:lnSpc>
            <a:spcBef>
              <a:spcPct val="0"/>
            </a:spcBef>
            <a:spcAft>
              <a:spcPct val="35000"/>
            </a:spcAft>
            <a:buNone/>
          </a:pPr>
          <a:r>
            <a:rPr lang="en-US" sz="1500" kern="1200"/>
            <a:t>Additionally, the short window of time data was gathered in gives us a very narrow view, perhaps if the tweets were gathered over the course of a year, we could get more insightful results about how public opinion adapts over time.</a:t>
          </a:r>
        </a:p>
      </dsp:txBody>
      <dsp:txXfrm>
        <a:off x="1774301" y="2752344"/>
        <a:ext cx="5540898" cy="1536192"/>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9F0C954-2807-4E39-9064-647D023CB84C}" type="datetimeFigureOut">
              <a:rPr lang="en-US" smtClean="0"/>
              <a:t>12/15/2023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B58F9FB-3454-4E53-AE15-2670CA6B85E9}" type="slidenum">
              <a:rPr lang="en-US" smtClean="0"/>
              <a:t>‹#›</a:t>
            </a:fld>
            <a:endParaRPr lang="en-US"/>
          </a:p>
        </p:txBody>
      </p:sp>
    </p:spTree>
    <p:extLst>
      <p:ext uri="{BB962C8B-B14F-4D97-AF65-F5344CB8AC3E}">
        <p14:creationId xmlns:p14="http://schemas.microsoft.com/office/powerpoint/2010/main" val="40083450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500"/>
              </a:spcAft>
            </a:pPr>
            <a:r>
              <a:rPr lang="en-US" sz="1800" b="0" i="0" u="none" strike="noStrike" dirty="0">
                <a:solidFill>
                  <a:srgbClr val="000000"/>
                </a:solidFill>
                <a:effectLst/>
                <a:latin typeface="Arial" panose="020B0604020202020204" pitchFamily="34" charset="0"/>
              </a:rPr>
              <a:t>When looking at the first model, we can see it performed poorly. The confusion matrices show the actual positive as predicted positive 78 but continue to worsen further up the diagonal line of TP and TN. The actual true labels of Extremely Negative, Extremely Positive, Neural, and Negative are all incorrectly predicted as the label of positive. </a:t>
            </a:r>
          </a:p>
          <a:p>
            <a:pPr rtl="0">
              <a:spcBef>
                <a:spcPts val="0"/>
              </a:spcBef>
              <a:spcAft>
                <a:spcPts val="500"/>
              </a:spcAft>
            </a:pPr>
            <a:endParaRPr lang="en-US" b="0" dirty="0">
              <a:effectLst/>
            </a:endParaRPr>
          </a:p>
          <a:p>
            <a:pPr rtl="0">
              <a:spcBef>
                <a:spcPts val="0"/>
              </a:spcBef>
              <a:spcAft>
                <a:spcPts val="500"/>
              </a:spcAft>
            </a:pPr>
            <a:r>
              <a:rPr lang="en-US" sz="1800" b="0" i="0" u="none" strike="noStrike" dirty="0">
                <a:solidFill>
                  <a:srgbClr val="000000"/>
                </a:solidFill>
                <a:effectLst/>
                <a:latin typeface="Arial" panose="020B0604020202020204" pitchFamily="34" charset="0"/>
              </a:rPr>
              <a:t>The classification report shows that the f1-scores are below 0.70, Extremely Negative 0: 0.27, Extremely Positive 1: 0.27, Neutral 2: 0.41, Negative 3: 0.46, Positive 4: 0.47. </a:t>
            </a:r>
            <a:endParaRPr lang="en-US" b="0" dirty="0">
              <a:effectLst/>
            </a:endParaRPr>
          </a:p>
          <a:p>
            <a:pPr rtl="0">
              <a:spcBef>
                <a:spcPts val="0"/>
              </a:spcBef>
              <a:spcAft>
                <a:spcPts val="500"/>
              </a:spcAft>
            </a:pPr>
            <a:r>
              <a:rPr lang="en-US" sz="1800" b="0" i="0" u="none" strike="noStrike" dirty="0">
                <a:solidFill>
                  <a:srgbClr val="000000"/>
                </a:solidFill>
                <a:effectLst/>
                <a:latin typeface="Arial" panose="020B0604020202020204" pitchFamily="34" charset="0"/>
              </a:rPr>
              <a:t>The accuracy is 0.42. The model is not good.</a:t>
            </a:r>
            <a:endParaRPr lang="en-US" b="0" dirty="0">
              <a:effectLst/>
            </a:endParaRPr>
          </a:p>
          <a:p>
            <a:br>
              <a:rPr lang="en-US" dirty="0"/>
            </a:br>
            <a:endParaRPr lang="en-US" dirty="0"/>
          </a:p>
        </p:txBody>
      </p:sp>
      <p:sp>
        <p:nvSpPr>
          <p:cNvPr id="4" name="Slide Number Placeholder 3"/>
          <p:cNvSpPr>
            <a:spLocks noGrp="1"/>
          </p:cNvSpPr>
          <p:nvPr>
            <p:ph type="sldNum" sz="quarter" idx="5"/>
          </p:nvPr>
        </p:nvSpPr>
        <p:spPr/>
        <p:txBody>
          <a:bodyPr/>
          <a:lstStyle/>
          <a:p>
            <a:fld id="{3B58F9FB-3454-4E53-AE15-2670CA6B85E9}" type="slidenum">
              <a:rPr lang="en-US" smtClean="0"/>
              <a:t>14</a:t>
            </a:fld>
            <a:endParaRPr lang="en-US"/>
          </a:p>
        </p:txBody>
      </p:sp>
    </p:spTree>
    <p:extLst>
      <p:ext uri="{BB962C8B-B14F-4D97-AF65-F5344CB8AC3E}">
        <p14:creationId xmlns:p14="http://schemas.microsoft.com/office/powerpoint/2010/main" val="11378546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500"/>
              </a:spcAft>
            </a:pPr>
            <a:r>
              <a:rPr lang="en-US" sz="1800" b="0" i="0" u="none" strike="noStrike" dirty="0">
                <a:solidFill>
                  <a:srgbClr val="000000"/>
                </a:solidFill>
                <a:effectLst/>
                <a:latin typeface="Arial" panose="020B0604020202020204" pitchFamily="34" charset="0"/>
              </a:rPr>
              <a:t>When looking at the second model we can see it performed poorly. The confusion matrices show the actual positive as predicted positive 86 but continue to worsen further up the diagonal line of TP and TN. The actual true labels of Extremely Negative, Extremely Positive, Neural, and Negative are all incorrectly predicted as the label of positive. </a:t>
            </a:r>
            <a:endParaRPr lang="en-US" b="0" dirty="0">
              <a:effectLst/>
            </a:endParaRPr>
          </a:p>
          <a:p>
            <a:pPr rtl="0">
              <a:spcBef>
                <a:spcPts val="0"/>
              </a:spcBef>
              <a:spcAft>
                <a:spcPts val="500"/>
              </a:spcAft>
            </a:pPr>
            <a:r>
              <a:rPr lang="en-US" sz="1800" b="0" i="0" u="none" strike="noStrike" dirty="0">
                <a:solidFill>
                  <a:srgbClr val="000000"/>
                </a:solidFill>
                <a:effectLst/>
                <a:latin typeface="Arial" panose="020B0604020202020204" pitchFamily="34" charset="0"/>
              </a:rPr>
              <a:t>The classification report shows that the f1-scores are below 0.70, Extremely Negative 0: 0.39, Extremely Positive 1: 0.32, Neutral 2: 0.48, Negative 3: 0.41, Positive 4: 0.50. </a:t>
            </a:r>
            <a:endParaRPr lang="en-US" b="0" dirty="0">
              <a:effectLst/>
            </a:endParaRPr>
          </a:p>
          <a:p>
            <a:pPr rtl="0">
              <a:spcBef>
                <a:spcPts val="0"/>
              </a:spcBef>
              <a:spcAft>
                <a:spcPts val="500"/>
              </a:spcAft>
            </a:pPr>
            <a:r>
              <a:rPr lang="en-US" sz="1800" b="0" i="0" u="none" strike="noStrike" dirty="0">
                <a:solidFill>
                  <a:srgbClr val="000000"/>
                </a:solidFill>
                <a:effectLst/>
                <a:latin typeface="Arial" panose="020B0604020202020204" pitchFamily="34" charset="0"/>
              </a:rPr>
              <a:t>The accuracy is 0.45. The model is not good.</a:t>
            </a:r>
            <a:endParaRPr lang="en-US" b="0" dirty="0">
              <a:effectLst/>
            </a:endParaRPr>
          </a:p>
          <a:p>
            <a:br>
              <a:rPr lang="en-US" dirty="0"/>
            </a:br>
            <a:endParaRPr lang="en-US" dirty="0"/>
          </a:p>
        </p:txBody>
      </p:sp>
      <p:sp>
        <p:nvSpPr>
          <p:cNvPr id="4" name="Slide Number Placeholder 3"/>
          <p:cNvSpPr>
            <a:spLocks noGrp="1"/>
          </p:cNvSpPr>
          <p:nvPr>
            <p:ph type="sldNum" sz="quarter" idx="5"/>
          </p:nvPr>
        </p:nvSpPr>
        <p:spPr/>
        <p:txBody>
          <a:bodyPr/>
          <a:lstStyle/>
          <a:p>
            <a:fld id="{3B58F9FB-3454-4E53-AE15-2670CA6B85E9}" type="slidenum">
              <a:rPr lang="en-US" smtClean="0"/>
              <a:t>15</a:t>
            </a:fld>
            <a:endParaRPr lang="en-US"/>
          </a:p>
        </p:txBody>
      </p:sp>
    </p:spTree>
    <p:extLst>
      <p:ext uri="{BB962C8B-B14F-4D97-AF65-F5344CB8AC3E}">
        <p14:creationId xmlns:p14="http://schemas.microsoft.com/office/powerpoint/2010/main" val="29951574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500"/>
              </a:spcAft>
            </a:pPr>
            <a:r>
              <a:rPr lang="en-US" sz="1800" b="0" i="0" u="none" strike="noStrike" dirty="0">
                <a:solidFill>
                  <a:srgbClr val="000000"/>
                </a:solidFill>
                <a:effectLst/>
                <a:latin typeface="Arial" panose="020B0604020202020204" pitchFamily="34" charset="0"/>
              </a:rPr>
              <a:t>When looking at the third model, we can see it performed poorly. The confusion matrices show the actual positive as predicted positive 57 but continue to worsen (a little) the further up the diagonal line of TP and TN. The actual true labels of Extremely Negative, Extremely Positive, Neural, and Negative are all incorrectly predicted as the label of positive. </a:t>
            </a:r>
            <a:endParaRPr lang="en-US" b="0" dirty="0">
              <a:effectLst/>
            </a:endParaRPr>
          </a:p>
          <a:p>
            <a:pPr rtl="0">
              <a:spcBef>
                <a:spcPts val="0"/>
              </a:spcBef>
              <a:spcAft>
                <a:spcPts val="500"/>
              </a:spcAft>
            </a:pPr>
            <a:r>
              <a:rPr lang="en-US" sz="1800" b="0" i="0" u="none" strike="noStrike" dirty="0">
                <a:solidFill>
                  <a:srgbClr val="000000"/>
                </a:solidFill>
                <a:effectLst/>
                <a:latin typeface="Arial" panose="020B0604020202020204" pitchFamily="34" charset="0"/>
              </a:rPr>
              <a:t>The classification report shows that the f1-scores are below 0.70, Extremely Negative 0: 0.52, Extremely Positive 1: 0.48, Neutral 2: 0.37, Negative 3: 0.32, Positive 4: 0.45. </a:t>
            </a:r>
            <a:endParaRPr lang="en-US" b="0" dirty="0">
              <a:effectLst/>
            </a:endParaRPr>
          </a:p>
          <a:p>
            <a:pPr rtl="0">
              <a:spcBef>
                <a:spcPts val="0"/>
              </a:spcBef>
              <a:spcAft>
                <a:spcPts val="500"/>
              </a:spcAft>
            </a:pPr>
            <a:r>
              <a:rPr lang="en-US" sz="1800" b="0" i="0" u="none" strike="noStrike" dirty="0">
                <a:solidFill>
                  <a:srgbClr val="000000"/>
                </a:solidFill>
                <a:effectLst/>
                <a:latin typeface="Arial" panose="020B0604020202020204" pitchFamily="34" charset="0"/>
              </a:rPr>
              <a:t>The accuracy is 0.42. The model is not good.</a:t>
            </a:r>
            <a:endParaRPr lang="en-US" b="0" dirty="0">
              <a:effectLst/>
            </a:endParaRPr>
          </a:p>
          <a:p>
            <a:br>
              <a:rPr lang="en-US" dirty="0"/>
            </a:br>
            <a:endParaRPr lang="en-US" dirty="0"/>
          </a:p>
        </p:txBody>
      </p:sp>
      <p:sp>
        <p:nvSpPr>
          <p:cNvPr id="4" name="Slide Number Placeholder 3"/>
          <p:cNvSpPr>
            <a:spLocks noGrp="1"/>
          </p:cNvSpPr>
          <p:nvPr>
            <p:ph type="sldNum" sz="quarter" idx="5"/>
          </p:nvPr>
        </p:nvSpPr>
        <p:spPr/>
        <p:txBody>
          <a:bodyPr/>
          <a:lstStyle/>
          <a:p>
            <a:fld id="{3B58F9FB-3454-4E53-AE15-2670CA6B85E9}" type="slidenum">
              <a:rPr lang="en-US" smtClean="0"/>
              <a:t>16</a:t>
            </a:fld>
            <a:endParaRPr lang="en-US"/>
          </a:p>
        </p:txBody>
      </p:sp>
    </p:spTree>
    <p:extLst>
      <p:ext uri="{BB962C8B-B14F-4D97-AF65-F5344CB8AC3E}">
        <p14:creationId xmlns:p14="http://schemas.microsoft.com/office/powerpoint/2010/main" val="2614455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58F9FB-3454-4E53-AE15-2670CA6B85E9}" type="slidenum">
              <a:rPr lang="en-US" smtClean="0"/>
              <a:t>24</a:t>
            </a:fld>
            <a:endParaRPr lang="en-US"/>
          </a:p>
        </p:txBody>
      </p:sp>
    </p:spTree>
    <p:extLst>
      <p:ext uri="{BB962C8B-B14F-4D97-AF65-F5344CB8AC3E}">
        <p14:creationId xmlns:p14="http://schemas.microsoft.com/office/powerpoint/2010/main" val="2342755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69848" y="1298448"/>
            <a:ext cx="7315200" cy="3255264"/>
          </a:xfrm>
        </p:spPr>
        <p:txBody>
          <a:bodyPr anchor="b">
            <a:normAutofit/>
          </a:bodyPr>
          <a:lstStyle>
            <a:lvl1pPr algn="l">
              <a:defRPr sz="5900" spc="-10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1100015" y="4670246"/>
            <a:ext cx="7315200" cy="914400"/>
          </a:xfrm>
        </p:spPr>
        <p:txBody>
          <a:bodyPr anchor="t">
            <a:normAutofit/>
          </a:bodyPr>
          <a:lstStyle>
            <a:lvl1pPr marL="0" indent="0" algn="l">
              <a:buNone/>
              <a:defRPr sz="2200" cap="none" spc="0" baseline="0">
                <a:solidFill>
                  <a:schemeClr val="accent1">
                    <a:lumMod val="20000"/>
                    <a:lumOff val="80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4804781-0748-4E98-9276-B4562D3A45CF}" type="datetimeFigureOut">
              <a:rPr lang="en-US" smtClean="0"/>
              <a:t>12/15/2023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0119437-7BAB-4ECE-9A9D-227FB0E07581}" type="slidenum">
              <a:rPr lang="en-US" smtClean="0"/>
              <a:t>‹#›</a:t>
            </a:fld>
            <a:endParaRPr lang="en-US"/>
          </a:p>
        </p:txBody>
      </p:sp>
    </p:spTree>
    <p:extLst>
      <p:ext uri="{BB962C8B-B14F-4D97-AF65-F5344CB8AC3E}">
        <p14:creationId xmlns:p14="http://schemas.microsoft.com/office/powerpoint/2010/main" val="6471743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4804781-0748-4E98-9276-B4562D3A45CF}" type="datetimeFigureOut">
              <a:rPr lang="en-US" smtClean="0"/>
              <a:t>12/15/2023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0119437-7BAB-4ECE-9A9D-227FB0E07581}" type="slidenum">
              <a:rPr lang="en-US" smtClean="0"/>
              <a:t>‹#›</a:t>
            </a:fld>
            <a:endParaRPr lang="en-US"/>
          </a:p>
        </p:txBody>
      </p:sp>
    </p:spTree>
    <p:extLst>
      <p:ext uri="{BB962C8B-B14F-4D97-AF65-F5344CB8AC3E}">
        <p14:creationId xmlns:p14="http://schemas.microsoft.com/office/powerpoint/2010/main" val="32752025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81000" y="990600"/>
            <a:ext cx="2819400" cy="4953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867912" y="868680"/>
            <a:ext cx="7315200" cy="512064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4804781-0748-4E98-9276-B4562D3A45CF}" type="datetimeFigureOut">
              <a:rPr lang="en-US" smtClean="0"/>
              <a:t>12/15/2023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0119437-7BAB-4ECE-9A9D-227FB0E07581}" type="slidenum">
              <a:rPr lang="en-US" smtClean="0"/>
              <a:t>‹#›</a:t>
            </a:fld>
            <a:endParaRPr lang="en-US"/>
          </a:p>
        </p:txBody>
      </p:sp>
    </p:spTree>
    <p:extLst>
      <p:ext uri="{BB962C8B-B14F-4D97-AF65-F5344CB8AC3E}">
        <p14:creationId xmlns:p14="http://schemas.microsoft.com/office/powerpoint/2010/main" val="8306174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4804781-0748-4E98-9276-B4562D3A45CF}" type="datetimeFigureOut">
              <a:rPr lang="en-US" smtClean="0"/>
              <a:t>12/15/2023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0119437-7BAB-4ECE-9A9D-227FB0E07581}" type="slidenum">
              <a:rPr lang="en-US" smtClean="0"/>
              <a:t>‹#›</a:t>
            </a:fld>
            <a:endParaRPr lang="en-US"/>
          </a:p>
        </p:txBody>
      </p:sp>
    </p:spTree>
    <p:extLst>
      <p:ext uri="{BB962C8B-B14F-4D97-AF65-F5344CB8AC3E}">
        <p14:creationId xmlns:p14="http://schemas.microsoft.com/office/powerpoint/2010/main" val="19359329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867912" y="1298448"/>
            <a:ext cx="7315200" cy="3255264"/>
          </a:xfrm>
        </p:spPr>
        <p:txBody>
          <a:bodyPr anchor="b">
            <a:normAutofit/>
          </a:bodyPr>
          <a:lstStyle>
            <a:lvl1pPr>
              <a:defRPr sz="5900" b="0" spc="-100" baseline="0">
                <a:solidFill>
                  <a:schemeClr val="tx1">
                    <a:lumMod val="65000"/>
                    <a:lumOff val="3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3886200" y="4672584"/>
            <a:ext cx="7315200" cy="914400"/>
          </a:xfrm>
        </p:spPr>
        <p:txBody>
          <a:bodyPr anchor="t">
            <a:normAutofit/>
          </a:bodyPr>
          <a:lstStyle>
            <a:lvl1pPr marL="0" indent="0">
              <a:buNone/>
              <a:defRPr sz="2200" cap="none" spc="0" baseline="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4804781-0748-4E98-9276-B4562D3A45CF}" type="datetimeFigureOut">
              <a:rPr lang="en-US" smtClean="0"/>
              <a:t>12/15/2023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0119437-7BAB-4ECE-9A9D-227FB0E07581}" type="slidenum">
              <a:rPr lang="en-US" smtClean="0"/>
              <a:t>‹#›</a:t>
            </a:fld>
            <a:endParaRPr lang="en-US"/>
          </a:p>
        </p:txBody>
      </p:sp>
    </p:spTree>
    <p:extLst>
      <p:ext uri="{BB962C8B-B14F-4D97-AF65-F5344CB8AC3E}">
        <p14:creationId xmlns:p14="http://schemas.microsoft.com/office/powerpoint/2010/main" val="29097738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867912"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818120"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64804781-0748-4E98-9276-B4562D3A45CF}" type="datetimeFigureOut">
              <a:rPr lang="en-US" smtClean="0"/>
              <a:t>12/15/2023</a:t>
            </a:fld>
            <a:endParaRPr lang="en-US"/>
          </a:p>
        </p:txBody>
      </p:sp>
      <p:sp>
        <p:nvSpPr>
          <p:cNvPr id="9" name="Footer Placeholder 8"/>
          <p:cNvSpPr>
            <a:spLocks noGrp="1"/>
          </p:cNvSpPr>
          <p:nvPr>
            <p:ph type="ftr" sz="quarter" idx="11"/>
          </p:nvPr>
        </p:nvSpPr>
        <p:spPr/>
        <p:txBody>
          <a:bodyPr/>
          <a:lstStyle/>
          <a:p>
            <a:endParaRPr lang="en-US"/>
          </a:p>
        </p:txBody>
      </p:sp>
      <p:sp>
        <p:nvSpPr>
          <p:cNvPr id="10" name="Slide Number Placeholder 9"/>
          <p:cNvSpPr>
            <a:spLocks noGrp="1"/>
          </p:cNvSpPr>
          <p:nvPr>
            <p:ph type="sldNum" sz="quarter" idx="12"/>
          </p:nvPr>
        </p:nvSpPr>
        <p:spPr/>
        <p:txBody>
          <a:bodyPr/>
          <a:lstStyle/>
          <a:p>
            <a:fld id="{30119437-7BAB-4ECE-9A9D-227FB0E07581}" type="slidenum">
              <a:rPr lang="en-US" smtClean="0"/>
              <a:t>‹#›</a:t>
            </a:fld>
            <a:endParaRPr lang="en-US"/>
          </a:p>
        </p:txBody>
      </p:sp>
    </p:spTree>
    <p:extLst>
      <p:ext uri="{BB962C8B-B14F-4D97-AF65-F5344CB8AC3E}">
        <p14:creationId xmlns:p14="http://schemas.microsoft.com/office/powerpoint/2010/main" val="28231007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3867912" y="1023586"/>
            <a:ext cx="3474720" cy="807720"/>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867912"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818463" y="1023586"/>
            <a:ext cx="3474720" cy="813171"/>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818463"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p:cNvSpPr>
            <a:spLocks noGrp="1"/>
          </p:cNvSpPr>
          <p:nvPr>
            <p:ph type="dt" sz="half" idx="10"/>
          </p:nvPr>
        </p:nvSpPr>
        <p:spPr/>
        <p:txBody>
          <a:bodyPr/>
          <a:lstStyle/>
          <a:p>
            <a:fld id="{64804781-0748-4E98-9276-B4562D3A45CF}" type="datetimeFigureOut">
              <a:rPr lang="en-US" smtClean="0"/>
              <a:t>12/15/2023</a:t>
            </a:fld>
            <a:endParaRPr lang="en-US"/>
          </a:p>
        </p:txBody>
      </p:sp>
      <p:sp>
        <p:nvSpPr>
          <p:cNvPr id="11" name="Footer Placeholder 10"/>
          <p:cNvSpPr>
            <a:spLocks noGrp="1"/>
          </p:cNvSpPr>
          <p:nvPr>
            <p:ph type="ftr" sz="quarter" idx="11"/>
          </p:nvPr>
        </p:nvSpPr>
        <p:spPr/>
        <p:txBody>
          <a:bodyPr/>
          <a:lstStyle/>
          <a:p>
            <a:endParaRPr lang="en-US"/>
          </a:p>
        </p:txBody>
      </p:sp>
      <p:sp>
        <p:nvSpPr>
          <p:cNvPr id="12" name="Slide Number Placeholder 11"/>
          <p:cNvSpPr>
            <a:spLocks noGrp="1"/>
          </p:cNvSpPr>
          <p:nvPr>
            <p:ph type="sldNum" sz="quarter" idx="12"/>
          </p:nvPr>
        </p:nvSpPr>
        <p:spPr/>
        <p:txBody>
          <a:bodyPr/>
          <a:lstStyle/>
          <a:p>
            <a:fld id="{30119437-7BAB-4ECE-9A9D-227FB0E07581}" type="slidenum">
              <a:rPr lang="en-US" smtClean="0"/>
              <a:t>‹#›</a:t>
            </a:fld>
            <a:endParaRPr lang="en-US"/>
          </a:p>
        </p:txBody>
      </p:sp>
    </p:spTree>
    <p:extLst>
      <p:ext uri="{BB962C8B-B14F-4D97-AF65-F5344CB8AC3E}">
        <p14:creationId xmlns:p14="http://schemas.microsoft.com/office/powerpoint/2010/main" val="4092134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2" name="Date Placeholder 1"/>
          <p:cNvSpPr>
            <a:spLocks noGrp="1"/>
          </p:cNvSpPr>
          <p:nvPr>
            <p:ph type="dt" sz="half" idx="10"/>
          </p:nvPr>
        </p:nvSpPr>
        <p:spPr/>
        <p:txBody>
          <a:bodyPr/>
          <a:lstStyle/>
          <a:p>
            <a:fld id="{64804781-0748-4E98-9276-B4562D3A45CF}" type="datetimeFigureOut">
              <a:rPr lang="en-US" smtClean="0"/>
              <a:t>12/15/2023</a:t>
            </a:fld>
            <a:endParaRPr lang="en-US"/>
          </a:p>
        </p:txBody>
      </p:sp>
      <p:sp>
        <p:nvSpPr>
          <p:cNvPr id="7" name="Footer Placeholder 6"/>
          <p:cNvSpPr>
            <a:spLocks noGrp="1"/>
          </p:cNvSpPr>
          <p:nvPr>
            <p:ph type="ftr" sz="quarter" idx="11"/>
          </p:nvPr>
        </p:nvSpPr>
        <p:spPr/>
        <p:txBody>
          <a:bodyPr/>
          <a:lstStyle/>
          <a:p>
            <a:endParaRPr lang="en-US"/>
          </a:p>
        </p:txBody>
      </p:sp>
      <p:sp>
        <p:nvSpPr>
          <p:cNvPr id="8" name="Slide Number Placeholder 7"/>
          <p:cNvSpPr>
            <a:spLocks noGrp="1"/>
          </p:cNvSpPr>
          <p:nvPr>
            <p:ph type="sldNum" sz="quarter" idx="12"/>
          </p:nvPr>
        </p:nvSpPr>
        <p:spPr/>
        <p:txBody>
          <a:bodyPr/>
          <a:lstStyle/>
          <a:p>
            <a:fld id="{30119437-7BAB-4ECE-9A9D-227FB0E07581}" type="slidenum">
              <a:rPr lang="en-US" smtClean="0"/>
              <a:t>‹#›</a:t>
            </a:fld>
            <a:endParaRPr lang="en-US"/>
          </a:p>
        </p:txBody>
      </p:sp>
    </p:spTree>
    <p:extLst>
      <p:ext uri="{BB962C8B-B14F-4D97-AF65-F5344CB8AC3E}">
        <p14:creationId xmlns:p14="http://schemas.microsoft.com/office/powerpoint/2010/main" val="26536260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64804781-0748-4E98-9276-B4562D3A45CF}" type="datetimeFigureOut">
              <a:rPr lang="en-US" smtClean="0"/>
              <a:t>12/15/2023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0119437-7BAB-4ECE-9A9D-227FB0E07581}" type="slidenum">
              <a:rPr lang="en-US" smtClean="0"/>
              <a:t>‹#›</a:t>
            </a:fld>
            <a:endParaRPr lang="en-US"/>
          </a:p>
        </p:txBody>
      </p:sp>
    </p:spTree>
    <p:extLst>
      <p:ext uri="{BB962C8B-B14F-4D97-AF65-F5344CB8AC3E}">
        <p14:creationId xmlns:p14="http://schemas.microsoft.com/office/powerpoint/2010/main" val="32217197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3867912" y="868680"/>
            <a:ext cx="731520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6032" y="3494176"/>
            <a:ext cx="2834640" cy="2321990"/>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64804781-0748-4E98-9276-B4562D3A45CF}" type="datetimeFigureOut">
              <a:rPr lang="en-US" smtClean="0"/>
              <a:t>12/15/2023</a:t>
            </a:fld>
            <a:endParaRPr lang="en-US"/>
          </a:p>
        </p:txBody>
      </p:sp>
      <p:sp>
        <p:nvSpPr>
          <p:cNvPr id="9" name="Footer Placeholder 8"/>
          <p:cNvSpPr>
            <a:spLocks noGrp="1"/>
          </p:cNvSpPr>
          <p:nvPr>
            <p:ph type="ftr" sz="quarter" idx="11"/>
          </p:nvPr>
        </p:nvSpPr>
        <p:spPr/>
        <p:txBody>
          <a:bodyPr/>
          <a:lstStyle/>
          <a:p>
            <a:endParaRPr lang="en-US"/>
          </a:p>
        </p:txBody>
      </p:sp>
      <p:sp>
        <p:nvSpPr>
          <p:cNvPr id="10" name="Slide Number Placeholder 9"/>
          <p:cNvSpPr>
            <a:spLocks noGrp="1"/>
          </p:cNvSpPr>
          <p:nvPr>
            <p:ph type="sldNum" sz="quarter" idx="12"/>
          </p:nvPr>
        </p:nvSpPr>
        <p:spPr/>
        <p:txBody>
          <a:bodyPr/>
          <a:lstStyle/>
          <a:p>
            <a:fld id="{30119437-7BAB-4ECE-9A9D-227FB0E07581}" type="slidenum">
              <a:rPr lang="en-US" smtClean="0"/>
              <a:t>‹#›</a:t>
            </a:fld>
            <a:endParaRPr lang="en-US"/>
          </a:p>
        </p:txBody>
      </p:sp>
    </p:spTree>
    <p:extLst>
      <p:ext uri="{BB962C8B-B14F-4D97-AF65-F5344CB8AC3E}">
        <p14:creationId xmlns:p14="http://schemas.microsoft.com/office/powerpoint/2010/main" val="732196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3570644" y="767419"/>
            <a:ext cx="8115230" cy="5330952"/>
          </a:xfrm>
          <a:solidFill>
            <a:schemeClr val="bg1">
              <a:lumMod val="75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256032" y="3493008"/>
            <a:ext cx="2834640" cy="2322576"/>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64804781-0748-4E98-9276-B4562D3A45CF}" type="datetimeFigureOut">
              <a:rPr lang="en-US" smtClean="0"/>
              <a:t>12/15/2023</a:t>
            </a:fld>
            <a:endParaRPr lang="en-US"/>
          </a:p>
        </p:txBody>
      </p:sp>
      <p:sp>
        <p:nvSpPr>
          <p:cNvPr id="9" name="Footer Placeholder 8"/>
          <p:cNvSpPr>
            <a:spLocks noGrp="1"/>
          </p:cNvSpPr>
          <p:nvPr>
            <p:ph type="ftr" sz="quarter" idx="11"/>
          </p:nvPr>
        </p:nvSpPr>
        <p:spPr>
          <a:xfrm>
            <a:off x="3499101" y="6356350"/>
            <a:ext cx="5911517" cy="365125"/>
          </a:xfrm>
        </p:spPr>
        <p:txBody>
          <a:bodyPr/>
          <a:lstStyle/>
          <a:p>
            <a:endParaRPr lang="en-US"/>
          </a:p>
        </p:txBody>
      </p:sp>
      <p:sp>
        <p:nvSpPr>
          <p:cNvPr id="10" name="Slide Number Placeholder 9"/>
          <p:cNvSpPr>
            <a:spLocks noGrp="1"/>
          </p:cNvSpPr>
          <p:nvPr>
            <p:ph type="sldNum" sz="quarter" idx="12"/>
          </p:nvPr>
        </p:nvSpPr>
        <p:spPr/>
        <p:txBody>
          <a:bodyPr/>
          <a:lstStyle/>
          <a:p>
            <a:fld id="{30119437-7BAB-4ECE-9A9D-227FB0E07581}" type="slidenum">
              <a:rPr lang="en-US" smtClean="0"/>
              <a:t>‹#›</a:t>
            </a:fld>
            <a:endParaRPr lang="en-US"/>
          </a:p>
        </p:txBody>
      </p:sp>
    </p:spTree>
    <p:extLst>
      <p:ext uri="{BB962C8B-B14F-4D97-AF65-F5344CB8AC3E}">
        <p14:creationId xmlns:p14="http://schemas.microsoft.com/office/powerpoint/2010/main" val="4712691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52919" y="1123837"/>
            <a:ext cx="2947482" cy="460118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8" name="Rectangle 37"/>
          <p:cNvSpPr/>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3869268" y="864108"/>
            <a:ext cx="7315200" cy="5120640"/>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62465" y="6356350"/>
            <a:ext cx="2743200"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fld id="{64804781-0748-4E98-9276-B4562D3A45CF}" type="datetimeFigureOut">
              <a:rPr lang="en-US" smtClean="0"/>
              <a:t>12/15/2023</a:t>
            </a:fld>
            <a:endParaRPr lang="en-US"/>
          </a:p>
        </p:txBody>
      </p:sp>
      <p:sp>
        <p:nvSpPr>
          <p:cNvPr id="5" name="Footer Placeholder 4"/>
          <p:cNvSpPr>
            <a:spLocks noGrp="1"/>
          </p:cNvSpPr>
          <p:nvPr>
            <p:ph type="ftr" sz="quarter" idx="3"/>
          </p:nvPr>
        </p:nvSpPr>
        <p:spPr>
          <a:xfrm>
            <a:off x="3869268" y="6356350"/>
            <a:ext cx="5911517"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endParaRPr lang="en-US"/>
          </a:p>
        </p:txBody>
      </p:sp>
      <p:sp>
        <p:nvSpPr>
          <p:cNvPr id="6" name="Slide Number Placeholder 5"/>
          <p:cNvSpPr>
            <a:spLocks noGrp="1"/>
          </p:cNvSpPr>
          <p:nvPr>
            <p:ph type="sldNum" sz="quarter" idx="4"/>
          </p:nvPr>
        </p:nvSpPr>
        <p:spPr>
          <a:xfrm>
            <a:off x="10634135" y="6356350"/>
            <a:ext cx="1530927" cy="365125"/>
          </a:xfrm>
          <a:prstGeom prst="rect">
            <a:avLst/>
          </a:prstGeom>
        </p:spPr>
        <p:txBody>
          <a:bodyPr vert="horz" lIns="91440" tIns="45720" rIns="91440" bIns="45720" rtlCol="0" anchor="ctr"/>
          <a:lstStyle>
            <a:lvl1pPr algn="r">
              <a:defRPr sz="1200" b="1">
                <a:solidFill>
                  <a:schemeClr val="accent1"/>
                </a:solidFill>
              </a:defRPr>
            </a:lvl1pPr>
          </a:lstStyle>
          <a:p>
            <a:fld id="{30119437-7BAB-4ECE-9A9D-227FB0E07581}" type="slidenum">
              <a:rPr lang="en-US" smtClean="0"/>
              <a:t>‹#›</a:t>
            </a:fld>
            <a:endParaRPr lang="en-US"/>
          </a:p>
        </p:txBody>
      </p:sp>
    </p:spTree>
    <p:extLst>
      <p:ext uri="{BB962C8B-B14F-4D97-AF65-F5344CB8AC3E}">
        <p14:creationId xmlns:p14="http://schemas.microsoft.com/office/powerpoint/2010/main" val="93141297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44.sv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6.svg"/><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5D5C296-F4B1-4AE5-8EEB-9FEB7ED177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Test tube with blood">
            <a:extLst>
              <a:ext uri="{FF2B5EF4-FFF2-40B4-BE49-F238E27FC236}">
                <a16:creationId xmlns:a16="http://schemas.microsoft.com/office/drawing/2014/main" id="{2B20A6C0-147F-6D91-2652-1456B5DF5E8C}"/>
              </a:ext>
            </a:extLst>
          </p:cNvPr>
          <p:cNvPicPr>
            <a:picLocks noChangeAspect="1"/>
          </p:cNvPicPr>
          <p:nvPr/>
        </p:nvPicPr>
        <p:blipFill rotWithShape="1">
          <a:blip r:embed="rId2">
            <a:duotone>
              <a:schemeClr val="accent1">
                <a:shade val="45000"/>
                <a:satMod val="135000"/>
              </a:schemeClr>
              <a:prstClr val="white"/>
            </a:duotone>
          </a:blip>
          <a:srcRect t="11154" r="-1" b="4555"/>
          <a:stretch/>
        </p:blipFill>
        <p:spPr>
          <a:xfrm>
            <a:off x="20" y="-1"/>
            <a:ext cx="12188932" cy="6858000"/>
          </a:xfrm>
          <a:prstGeom prst="rect">
            <a:avLst/>
          </a:prstGeom>
        </p:spPr>
      </p:pic>
      <p:sp>
        <p:nvSpPr>
          <p:cNvPr id="11" name="Rectangle 10">
            <a:extLst>
              <a:ext uri="{FF2B5EF4-FFF2-40B4-BE49-F238E27FC236}">
                <a16:creationId xmlns:a16="http://schemas.microsoft.com/office/drawing/2014/main" id="{9C1ACE66-194D-48C4-A14A-6933B35283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61999"/>
            <a:ext cx="4642228" cy="5334001"/>
          </a:xfrm>
          <a:prstGeom prst="rect">
            <a:avLst/>
          </a:prstGeom>
          <a:solidFill>
            <a:schemeClr val="accent1">
              <a:lumMod val="50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847CAD2E-B5E6-6420-CDB8-3BC04D07CA1A}"/>
              </a:ext>
            </a:extLst>
          </p:cNvPr>
          <p:cNvSpPr>
            <a:spLocks noGrp="1"/>
          </p:cNvSpPr>
          <p:nvPr>
            <p:ph type="ctrTitle"/>
          </p:nvPr>
        </p:nvSpPr>
        <p:spPr>
          <a:xfrm>
            <a:off x="643467" y="1298448"/>
            <a:ext cx="3685070" cy="3255264"/>
          </a:xfrm>
        </p:spPr>
        <p:txBody>
          <a:bodyPr>
            <a:normAutofit/>
          </a:bodyPr>
          <a:lstStyle/>
          <a:p>
            <a:r>
              <a:rPr lang="en-US" sz="5000" dirty="0"/>
              <a:t>Analysis of Coronavirus related tweets</a:t>
            </a:r>
          </a:p>
        </p:txBody>
      </p:sp>
      <p:sp>
        <p:nvSpPr>
          <p:cNvPr id="3" name="Subtitle 2">
            <a:extLst>
              <a:ext uri="{FF2B5EF4-FFF2-40B4-BE49-F238E27FC236}">
                <a16:creationId xmlns:a16="http://schemas.microsoft.com/office/drawing/2014/main" id="{F61A55A8-09A4-2A28-9EFB-EB9DBC00B02C}"/>
              </a:ext>
            </a:extLst>
          </p:cNvPr>
          <p:cNvSpPr>
            <a:spLocks noGrp="1"/>
          </p:cNvSpPr>
          <p:nvPr>
            <p:ph type="subTitle" idx="1"/>
          </p:nvPr>
        </p:nvSpPr>
        <p:spPr>
          <a:xfrm>
            <a:off x="643467" y="4670246"/>
            <a:ext cx="3685069" cy="914400"/>
          </a:xfrm>
        </p:spPr>
        <p:txBody>
          <a:bodyPr>
            <a:normAutofit/>
          </a:bodyPr>
          <a:lstStyle/>
          <a:p>
            <a:r>
              <a:rPr lang="en-US" dirty="0"/>
              <a:t>By Ryan Johnson &amp; Andy Halsey</a:t>
            </a:r>
          </a:p>
        </p:txBody>
      </p:sp>
      <p:sp>
        <p:nvSpPr>
          <p:cNvPr id="13" name="Rectangle 12">
            <a:extLst>
              <a:ext uri="{FF2B5EF4-FFF2-40B4-BE49-F238E27FC236}">
                <a16:creationId xmlns:a16="http://schemas.microsoft.com/office/drawing/2014/main" id="{025B886A-7ED1-4B77-819B-76ACBEFB0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2828378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4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D69C70-5ABB-C93E-C620-7EA5D49662A5}"/>
              </a:ext>
            </a:extLst>
          </p:cNvPr>
          <p:cNvSpPr>
            <a:spLocks noGrp="1"/>
          </p:cNvSpPr>
          <p:nvPr>
            <p:ph type="title"/>
          </p:nvPr>
        </p:nvSpPr>
        <p:spPr/>
        <p:txBody>
          <a:bodyPr/>
          <a:lstStyle/>
          <a:p>
            <a:r>
              <a:rPr lang="en-US" dirty="0"/>
              <a:t>Top 10 unigrams and bigrams in the data</a:t>
            </a:r>
          </a:p>
        </p:txBody>
      </p:sp>
      <p:pic>
        <p:nvPicPr>
          <p:cNvPr id="5" name="Content Placeholder 4">
            <a:extLst>
              <a:ext uri="{FF2B5EF4-FFF2-40B4-BE49-F238E27FC236}">
                <a16:creationId xmlns:a16="http://schemas.microsoft.com/office/drawing/2014/main" id="{582B0CCC-6AA0-7E70-D94E-CADAD8694DF6}"/>
              </a:ext>
            </a:extLst>
          </p:cNvPr>
          <p:cNvPicPr>
            <a:picLocks noGrp="1" noChangeAspect="1"/>
          </p:cNvPicPr>
          <p:nvPr>
            <p:ph idx="1"/>
          </p:nvPr>
        </p:nvPicPr>
        <p:blipFill>
          <a:blip r:embed="rId2"/>
          <a:stretch>
            <a:fillRect/>
          </a:stretch>
        </p:blipFill>
        <p:spPr>
          <a:xfrm>
            <a:off x="3696270" y="878819"/>
            <a:ext cx="8145157" cy="4709742"/>
          </a:xfrm>
        </p:spPr>
      </p:pic>
    </p:spTree>
    <p:extLst>
      <p:ext uri="{BB962C8B-B14F-4D97-AF65-F5344CB8AC3E}">
        <p14:creationId xmlns:p14="http://schemas.microsoft.com/office/powerpoint/2010/main" val="26826190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D69C70-5ABB-C93E-C620-7EA5D49662A5}"/>
              </a:ext>
            </a:extLst>
          </p:cNvPr>
          <p:cNvSpPr>
            <a:spLocks noGrp="1"/>
          </p:cNvSpPr>
          <p:nvPr>
            <p:ph type="title"/>
          </p:nvPr>
        </p:nvSpPr>
        <p:spPr/>
        <p:txBody>
          <a:bodyPr/>
          <a:lstStyle/>
          <a:p>
            <a:r>
              <a:rPr lang="en-US" dirty="0"/>
              <a:t>Using </a:t>
            </a:r>
            <a:r>
              <a:rPr lang="en-US" dirty="0" err="1"/>
              <a:t>scattertext</a:t>
            </a:r>
            <a:r>
              <a:rPr lang="en-US" dirty="0"/>
              <a:t> to visualize the top 10 most frequent terms</a:t>
            </a:r>
          </a:p>
        </p:txBody>
      </p:sp>
      <p:pic>
        <p:nvPicPr>
          <p:cNvPr id="5" name="Content Placeholder 4">
            <a:extLst>
              <a:ext uri="{FF2B5EF4-FFF2-40B4-BE49-F238E27FC236}">
                <a16:creationId xmlns:a16="http://schemas.microsoft.com/office/drawing/2014/main" id="{29115007-DC5B-3E14-4786-C1DA030199F5}"/>
              </a:ext>
            </a:extLst>
          </p:cNvPr>
          <p:cNvPicPr>
            <a:picLocks noGrp="1" noChangeAspect="1"/>
          </p:cNvPicPr>
          <p:nvPr>
            <p:ph idx="1"/>
          </p:nvPr>
        </p:nvPicPr>
        <p:blipFill>
          <a:blip r:embed="rId2"/>
          <a:stretch>
            <a:fillRect/>
          </a:stretch>
        </p:blipFill>
        <p:spPr>
          <a:xfrm>
            <a:off x="3868738" y="1480918"/>
            <a:ext cx="7315200" cy="3886639"/>
          </a:xfrm>
        </p:spPr>
      </p:pic>
    </p:spTree>
    <p:extLst>
      <p:ext uri="{BB962C8B-B14F-4D97-AF65-F5344CB8AC3E}">
        <p14:creationId xmlns:p14="http://schemas.microsoft.com/office/powerpoint/2010/main" val="905871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D69C70-5ABB-C93E-C620-7EA5D49662A5}"/>
              </a:ext>
            </a:extLst>
          </p:cNvPr>
          <p:cNvSpPr>
            <a:spLocks noGrp="1"/>
          </p:cNvSpPr>
          <p:nvPr>
            <p:ph type="title"/>
          </p:nvPr>
        </p:nvSpPr>
        <p:spPr/>
        <p:txBody>
          <a:bodyPr/>
          <a:lstStyle/>
          <a:p>
            <a:r>
              <a:rPr lang="en-US" dirty="0"/>
              <a:t>Using </a:t>
            </a:r>
            <a:r>
              <a:rPr lang="en-US" dirty="0" err="1"/>
              <a:t>scattertext</a:t>
            </a:r>
            <a:r>
              <a:rPr lang="en-US" dirty="0"/>
              <a:t> to visualize top 10 tokens associated with positive sentiment</a:t>
            </a:r>
          </a:p>
        </p:txBody>
      </p:sp>
      <p:pic>
        <p:nvPicPr>
          <p:cNvPr id="7" name="Content Placeholder 6">
            <a:extLst>
              <a:ext uri="{FF2B5EF4-FFF2-40B4-BE49-F238E27FC236}">
                <a16:creationId xmlns:a16="http://schemas.microsoft.com/office/drawing/2014/main" id="{1FBEB00B-EFE7-1F78-B0CB-97DE5A6903AD}"/>
              </a:ext>
            </a:extLst>
          </p:cNvPr>
          <p:cNvPicPr>
            <a:picLocks noGrp="1" noChangeAspect="1"/>
          </p:cNvPicPr>
          <p:nvPr>
            <p:ph idx="1"/>
          </p:nvPr>
        </p:nvPicPr>
        <p:blipFill>
          <a:blip r:embed="rId2"/>
          <a:stretch>
            <a:fillRect/>
          </a:stretch>
        </p:blipFill>
        <p:spPr>
          <a:xfrm>
            <a:off x="3771811" y="1063236"/>
            <a:ext cx="8167270" cy="4731527"/>
          </a:xfrm>
        </p:spPr>
      </p:pic>
    </p:spTree>
    <p:extLst>
      <p:ext uri="{BB962C8B-B14F-4D97-AF65-F5344CB8AC3E}">
        <p14:creationId xmlns:p14="http://schemas.microsoft.com/office/powerpoint/2010/main" val="7206359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17115F77-2FAE-4CA7-9A7F-10D5F2C8F8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4" name="Rectangle 23">
            <a:extLst>
              <a:ext uri="{FF2B5EF4-FFF2-40B4-BE49-F238E27FC236}">
                <a16:creationId xmlns:a16="http://schemas.microsoft.com/office/drawing/2014/main" id="{5CD4C046-A04C-46CC-AFA3-6B0621F628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useBgFill="1">
        <p:nvSpPr>
          <p:cNvPr id="26" name="Rectangle 25">
            <a:extLst>
              <a:ext uri="{FF2B5EF4-FFF2-40B4-BE49-F238E27FC236}">
                <a16:creationId xmlns:a16="http://schemas.microsoft.com/office/drawing/2014/main" id="{9FDD9264-A478-4B82-A891-2BEA8BF9F6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728F876F-6085-4545-CA45-D37D0D5E1B07}"/>
              </a:ext>
            </a:extLst>
          </p:cNvPr>
          <p:cNvPicPr>
            <a:picLocks noChangeAspect="1"/>
          </p:cNvPicPr>
          <p:nvPr/>
        </p:nvPicPr>
        <p:blipFill rotWithShape="1">
          <a:blip r:embed="rId2"/>
          <a:srcRect t="41687" r="9092" b="7164"/>
          <a:stretch/>
        </p:blipFill>
        <p:spPr>
          <a:xfrm>
            <a:off x="20" y="-1"/>
            <a:ext cx="12188932" cy="6858000"/>
          </a:xfrm>
          <a:prstGeom prst="rect">
            <a:avLst/>
          </a:prstGeom>
        </p:spPr>
      </p:pic>
      <p:sp>
        <p:nvSpPr>
          <p:cNvPr id="28" name="Rectangle 27">
            <a:extLst>
              <a:ext uri="{FF2B5EF4-FFF2-40B4-BE49-F238E27FC236}">
                <a16:creationId xmlns:a16="http://schemas.microsoft.com/office/drawing/2014/main" id="{C4D755E9-CEF5-43A7-A514-4664F25F39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61999"/>
            <a:ext cx="4642228"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7ACCC6A1-A031-4740-5279-C50D75FD1319}"/>
              </a:ext>
            </a:extLst>
          </p:cNvPr>
          <p:cNvSpPr>
            <a:spLocks noGrp="1"/>
          </p:cNvSpPr>
          <p:nvPr>
            <p:ph type="title"/>
          </p:nvPr>
        </p:nvSpPr>
        <p:spPr>
          <a:xfrm>
            <a:off x="643467" y="1298448"/>
            <a:ext cx="3685070" cy="3255264"/>
          </a:xfrm>
        </p:spPr>
        <p:txBody>
          <a:bodyPr vert="horz" lIns="91440" tIns="45720" rIns="91440" bIns="45720" rtlCol="0" anchor="b">
            <a:normAutofit/>
          </a:bodyPr>
          <a:lstStyle/>
          <a:p>
            <a:r>
              <a:rPr lang="en-US" sz="4400">
                <a:solidFill>
                  <a:srgbClr val="FFFFFF"/>
                </a:solidFill>
              </a:rPr>
              <a:t>Using models to forecast sentiment</a:t>
            </a:r>
          </a:p>
        </p:txBody>
      </p:sp>
      <p:sp>
        <p:nvSpPr>
          <p:cNvPr id="3" name="Text Placeholder 2">
            <a:extLst>
              <a:ext uri="{FF2B5EF4-FFF2-40B4-BE49-F238E27FC236}">
                <a16:creationId xmlns:a16="http://schemas.microsoft.com/office/drawing/2014/main" id="{4F3D8687-7D16-528C-A837-5DCD231A82F5}"/>
              </a:ext>
            </a:extLst>
          </p:cNvPr>
          <p:cNvSpPr>
            <a:spLocks noGrp="1"/>
          </p:cNvSpPr>
          <p:nvPr>
            <p:ph type="body" idx="1"/>
          </p:nvPr>
        </p:nvSpPr>
        <p:spPr>
          <a:xfrm>
            <a:off x="643467" y="4670246"/>
            <a:ext cx="3685069" cy="914400"/>
          </a:xfrm>
        </p:spPr>
        <p:txBody>
          <a:bodyPr vert="horz" lIns="91440" tIns="45720" rIns="91440" bIns="45720" rtlCol="0" anchor="t">
            <a:normAutofit/>
          </a:bodyPr>
          <a:lstStyle/>
          <a:p>
            <a:r>
              <a:rPr lang="en-US" sz="1700">
                <a:solidFill>
                  <a:schemeClr val="accent1">
                    <a:lumMod val="20000"/>
                    <a:lumOff val="80000"/>
                  </a:schemeClr>
                </a:solidFill>
              </a:rPr>
              <a:t>This next section will be using three different models to forecast sentiment values given tweet_texts</a:t>
            </a:r>
          </a:p>
        </p:txBody>
      </p:sp>
      <p:sp>
        <p:nvSpPr>
          <p:cNvPr id="30" name="Rectangle 29">
            <a:extLst>
              <a:ext uri="{FF2B5EF4-FFF2-40B4-BE49-F238E27FC236}">
                <a16:creationId xmlns:a16="http://schemas.microsoft.com/office/drawing/2014/main" id="{2BF879CD-ED15-450F-B829-699C694D2E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15864" y="758952"/>
            <a:ext cx="384048" cy="5330952"/>
          </a:xfrm>
          <a:prstGeom prst="rect">
            <a:avLst/>
          </a:prstGeom>
          <a:solidFill>
            <a:srgbClr val="C8C8C8">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39502865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EBE824-5A1E-8D70-A54A-7F010A543C7A}"/>
              </a:ext>
            </a:extLst>
          </p:cNvPr>
          <p:cNvSpPr>
            <a:spLocks noGrp="1"/>
          </p:cNvSpPr>
          <p:nvPr>
            <p:ph type="title"/>
          </p:nvPr>
        </p:nvSpPr>
        <p:spPr>
          <a:xfrm>
            <a:off x="270675" y="1918167"/>
            <a:ext cx="2947482" cy="2498252"/>
          </a:xfrm>
        </p:spPr>
        <p:txBody>
          <a:bodyPr>
            <a:normAutofit fontScale="90000"/>
          </a:bodyPr>
          <a:lstStyle/>
          <a:p>
            <a:r>
              <a:rPr lang="en-US" dirty="0"/>
              <a:t>First model – Random forest model</a:t>
            </a:r>
            <a:br>
              <a:rPr lang="en-US" dirty="0"/>
            </a:br>
            <a:br>
              <a:rPr lang="en-US" dirty="0"/>
            </a:br>
            <a:r>
              <a:rPr lang="en-US" sz="2200" dirty="0"/>
              <a:t>We used a Random forest model as our first model to predict sentiment, it was not very good at predicting sentiment and it tended to over predict positive sentiment, with an overall accuracy of 42%</a:t>
            </a:r>
            <a:br>
              <a:rPr lang="en-US" sz="2200" dirty="0"/>
            </a:br>
            <a:endParaRPr lang="en-US" sz="2200" dirty="0"/>
          </a:p>
        </p:txBody>
      </p:sp>
      <p:pic>
        <p:nvPicPr>
          <p:cNvPr id="1036" name="Picture 12">
            <a:extLst>
              <a:ext uri="{FF2B5EF4-FFF2-40B4-BE49-F238E27FC236}">
                <a16:creationId xmlns:a16="http://schemas.microsoft.com/office/drawing/2014/main" id="{509E96FE-56F2-34A3-B4AF-3BCF74D0B0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74707" y="138528"/>
            <a:ext cx="5943600" cy="2895600"/>
          </a:xfrm>
          <a:prstGeom prst="rect">
            <a:avLst/>
          </a:prstGeom>
        </p:spPr>
        <p:style>
          <a:lnRef idx="2">
            <a:schemeClr val="accent1"/>
          </a:lnRef>
          <a:fillRef idx="1">
            <a:schemeClr val="lt1"/>
          </a:fillRef>
          <a:effectRef idx="0">
            <a:schemeClr val="accent1"/>
          </a:effectRef>
          <a:fontRef idx="minor">
            <a:schemeClr val="dk1"/>
          </a:fontRef>
        </p:style>
      </p:pic>
      <p:pic>
        <p:nvPicPr>
          <p:cNvPr id="1040" name="Picture 16">
            <a:extLst>
              <a:ext uri="{FF2B5EF4-FFF2-40B4-BE49-F238E27FC236}">
                <a16:creationId xmlns:a16="http://schemas.microsoft.com/office/drawing/2014/main" id="{5741450C-F0FF-F126-664B-8F24C5B1893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35624" y="3167293"/>
            <a:ext cx="6221766" cy="3150766"/>
          </a:xfrm>
          <a:prstGeom prst="rect">
            <a:avLst/>
          </a:prstGeom>
        </p:spPr>
        <p:style>
          <a:lnRef idx="2">
            <a:schemeClr val="accent1"/>
          </a:lnRef>
          <a:fillRef idx="1">
            <a:schemeClr val="lt1"/>
          </a:fillRef>
          <a:effectRef idx="0">
            <a:schemeClr val="accent1"/>
          </a:effectRef>
          <a:fontRef idx="minor">
            <a:schemeClr val="dk1"/>
          </a:fontRef>
        </p:style>
      </p:pic>
    </p:spTree>
    <p:extLst>
      <p:ext uri="{BB962C8B-B14F-4D97-AF65-F5344CB8AC3E}">
        <p14:creationId xmlns:p14="http://schemas.microsoft.com/office/powerpoint/2010/main" val="34065666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EBE824-5A1E-8D70-A54A-7F010A543C7A}"/>
              </a:ext>
            </a:extLst>
          </p:cNvPr>
          <p:cNvSpPr>
            <a:spLocks noGrp="1"/>
          </p:cNvSpPr>
          <p:nvPr>
            <p:ph type="title"/>
          </p:nvPr>
        </p:nvSpPr>
        <p:spPr>
          <a:xfrm>
            <a:off x="252919" y="1422400"/>
            <a:ext cx="2947482" cy="4302620"/>
          </a:xfrm>
        </p:spPr>
        <p:txBody>
          <a:bodyPr>
            <a:normAutofit fontScale="90000"/>
          </a:bodyPr>
          <a:lstStyle/>
          <a:p>
            <a:r>
              <a:rPr lang="en-US" dirty="0"/>
              <a:t>Second model – Random Forest model with </a:t>
            </a:r>
            <a:r>
              <a:rPr lang="en-US" dirty="0" err="1"/>
              <a:t>gridsearch</a:t>
            </a:r>
            <a:br>
              <a:rPr lang="en-US" dirty="0"/>
            </a:br>
            <a:br>
              <a:rPr lang="en-US" dirty="0"/>
            </a:br>
            <a:r>
              <a:rPr lang="en-US" sz="2200" dirty="0"/>
              <a:t>We used another Random forest model as our second model to predict sentiment, utilizing </a:t>
            </a:r>
            <a:r>
              <a:rPr lang="en-US" sz="2200" dirty="0" err="1"/>
              <a:t>gridsearch</a:t>
            </a:r>
            <a:r>
              <a:rPr lang="en-US" sz="2200" dirty="0"/>
              <a:t> to tune the model’s parameters, slightly improving it, but not by much, the accuracy was 45% this time, however this ended up being the best model.</a:t>
            </a:r>
            <a:br>
              <a:rPr lang="en-US" sz="2200" dirty="0"/>
            </a:br>
            <a:endParaRPr lang="en-US" dirty="0"/>
          </a:p>
        </p:txBody>
      </p:sp>
      <p:sp>
        <p:nvSpPr>
          <p:cNvPr id="3" name="Content Placeholder 2">
            <a:extLst>
              <a:ext uri="{FF2B5EF4-FFF2-40B4-BE49-F238E27FC236}">
                <a16:creationId xmlns:a16="http://schemas.microsoft.com/office/drawing/2014/main" id="{21FCA1AA-262E-69D7-1BF1-791C466C8C05}"/>
              </a:ext>
            </a:extLst>
          </p:cNvPr>
          <p:cNvSpPr>
            <a:spLocks noGrp="1"/>
          </p:cNvSpPr>
          <p:nvPr>
            <p:ph idx="1"/>
          </p:nvPr>
        </p:nvSpPr>
        <p:spPr/>
        <p:txBody>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pic>
        <p:nvPicPr>
          <p:cNvPr id="2050" name="Picture 2">
            <a:extLst>
              <a:ext uri="{FF2B5EF4-FFF2-40B4-BE49-F238E27FC236}">
                <a16:creationId xmlns:a16="http://schemas.microsoft.com/office/drawing/2014/main" id="{7C231BDA-DF8B-1184-EEEA-66DF0609E1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6227232" y="253423"/>
            <a:ext cx="4758884" cy="3552825"/>
          </a:xfrm>
          <a:prstGeom prst="rect">
            <a:avLst/>
          </a:prstGeom>
          <a:ln/>
        </p:spPr>
        <p:style>
          <a:lnRef idx="2">
            <a:schemeClr val="accent1"/>
          </a:lnRef>
          <a:fillRef idx="1">
            <a:schemeClr val="lt1"/>
          </a:fillRef>
          <a:effectRef idx="0">
            <a:schemeClr val="accent1"/>
          </a:effectRef>
          <a:fontRef idx="minor">
            <a:schemeClr val="dk1"/>
          </a:fontRef>
        </p:style>
      </p:pic>
      <p:pic>
        <p:nvPicPr>
          <p:cNvPr id="2052" name="Picture 4">
            <a:extLst>
              <a:ext uri="{FF2B5EF4-FFF2-40B4-BE49-F238E27FC236}">
                <a16:creationId xmlns:a16="http://schemas.microsoft.com/office/drawing/2014/main" id="{7021F11E-9F83-9A4D-5049-23AF6F57210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42150" y="3784302"/>
            <a:ext cx="4138366" cy="2820275"/>
          </a:xfrm>
          <a:prstGeom prst="rect">
            <a:avLst/>
          </a:prstGeom>
          <a:ln/>
        </p:spPr>
        <p:style>
          <a:lnRef idx="2">
            <a:schemeClr val="accent1"/>
          </a:lnRef>
          <a:fillRef idx="1">
            <a:schemeClr val="lt1"/>
          </a:fillRef>
          <a:effectRef idx="0">
            <a:schemeClr val="accent1"/>
          </a:effectRef>
          <a:fontRef idx="minor">
            <a:schemeClr val="dk1"/>
          </a:fontRef>
        </p:style>
      </p:pic>
    </p:spTree>
    <p:extLst>
      <p:ext uri="{BB962C8B-B14F-4D97-AF65-F5344CB8AC3E}">
        <p14:creationId xmlns:p14="http://schemas.microsoft.com/office/powerpoint/2010/main" val="19977349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EBE824-5A1E-8D70-A54A-7F010A543C7A}"/>
              </a:ext>
            </a:extLst>
          </p:cNvPr>
          <p:cNvSpPr>
            <a:spLocks noGrp="1"/>
          </p:cNvSpPr>
          <p:nvPr>
            <p:ph type="title"/>
          </p:nvPr>
        </p:nvSpPr>
        <p:spPr>
          <a:xfrm>
            <a:off x="177504" y="1128408"/>
            <a:ext cx="3178438" cy="4601183"/>
          </a:xfrm>
        </p:spPr>
        <p:txBody>
          <a:bodyPr>
            <a:normAutofit fontScale="90000"/>
          </a:bodyPr>
          <a:lstStyle/>
          <a:p>
            <a:r>
              <a:rPr lang="en-US" dirty="0"/>
              <a:t>Third model – Tuning for hyperparameters with 3 models</a:t>
            </a:r>
            <a:br>
              <a:rPr lang="en-US" dirty="0"/>
            </a:br>
            <a:br>
              <a:rPr lang="en-US" dirty="0"/>
            </a:br>
            <a:r>
              <a:rPr lang="en-US" sz="2200" dirty="0"/>
              <a:t>We took a different approach to the last model, using 3 different classifiers tuned for hyperparameters, the best classifier out of them all turned out to be the 3rd classifier with an accuracy of 42%.</a:t>
            </a:r>
            <a:br>
              <a:rPr lang="en-US" dirty="0"/>
            </a:br>
            <a:endParaRPr lang="en-US" dirty="0"/>
          </a:p>
        </p:txBody>
      </p:sp>
      <p:sp>
        <p:nvSpPr>
          <p:cNvPr id="3" name="Content Placeholder 2">
            <a:extLst>
              <a:ext uri="{FF2B5EF4-FFF2-40B4-BE49-F238E27FC236}">
                <a16:creationId xmlns:a16="http://schemas.microsoft.com/office/drawing/2014/main" id="{21FCA1AA-262E-69D7-1BF1-791C466C8C05}"/>
              </a:ext>
            </a:extLst>
          </p:cNvPr>
          <p:cNvSpPr>
            <a:spLocks noGrp="1"/>
          </p:cNvSpPr>
          <p:nvPr>
            <p:ph idx="1"/>
          </p:nvPr>
        </p:nvSpPr>
        <p:spPr/>
        <p:txBody>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pic>
        <p:nvPicPr>
          <p:cNvPr id="3074" name="Picture 2">
            <a:extLst>
              <a:ext uri="{FF2B5EF4-FFF2-40B4-BE49-F238E27FC236}">
                <a16:creationId xmlns:a16="http://schemas.microsoft.com/office/drawing/2014/main" id="{2B3CB37F-4634-813A-847A-FCB19B41C2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99051" y="121143"/>
            <a:ext cx="5215445" cy="3970090"/>
          </a:xfrm>
          <a:prstGeom prst="rect">
            <a:avLst/>
          </a:prstGeom>
          <a:ln/>
        </p:spPr>
        <p:style>
          <a:lnRef idx="2">
            <a:schemeClr val="accent1"/>
          </a:lnRef>
          <a:fillRef idx="1">
            <a:schemeClr val="lt1"/>
          </a:fillRef>
          <a:effectRef idx="0">
            <a:schemeClr val="accent1"/>
          </a:effectRef>
          <a:fontRef idx="minor">
            <a:schemeClr val="dk1"/>
          </a:fontRef>
        </p:style>
      </p:pic>
      <p:pic>
        <p:nvPicPr>
          <p:cNvPr id="3076" name="Picture 4">
            <a:extLst>
              <a:ext uri="{FF2B5EF4-FFF2-40B4-BE49-F238E27FC236}">
                <a16:creationId xmlns:a16="http://schemas.microsoft.com/office/drawing/2014/main" id="{5A756A46-66E0-10A3-B2CC-9ECAAE69341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18438" y="3438460"/>
            <a:ext cx="4284919" cy="3127239"/>
          </a:xfrm>
          <a:prstGeom prst="rect">
            <a:avLst/>
          </a:prstGeom>
          <a:ln/>
        </p:spPr>
        <p:style>
          <a:lnRef idx="2">
            <a:schemeClr val="accent1"/>
          </a:lnRef>
          <a:fillRef idx="1">
            <a:schemeClr val="lt1"/>
          </a:fillRef>
          <a:effectRef idx="0">
            <a:schemeClr val="accent1"/>
          </a:effectRef>
          <a:fontRef idx="minor">
            <a:schemeClr val="dk1"/>
          </a:fontRef>
        </p:style>
      </p:pic>
    </p:spTree>
    <p:extLst>
      <p:ext uri="{BB962C8B-B14F-4D97-AF65-F5344CB8AC3E}">
        <p14:creationId xmlns:p14="http://schemas.microsoft.com/office/powerpoint/2010/main" val="254297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EBE824-5A1E-8D70-A54A-7F010A543C7A}"/>
              </a:ext>
            </a:extLst>
          </p:cNvPr>
          <p:cNvSpPr>
            <a:spLocks noGrp="1"/>
          </p:cNvSpPr>
          <p:nvPr>
            <p:ph type="title"/>
          </p:nvPr>
        </p:nvSpPr>
        <p:spPr>
          <a:xfrm>
            <a:off x="0" y="1123837"/>
            <a:ext cx="3403075" cy="4601183"/>
          </a:xfrm>
        </p:spPr>
        <p:txBody>
          <a:bodyPr>
            <a:normAutofit/>
          </a:bodyPr>
          <a:lstStyle/>
          <a:p>
            <a:r>
              <a:rPr lang="en-US" dirty="0"/>
              <a:t>Third model -hyperparameters code</a:t>
            </a:r>
            <a:br>
              <a:rPr lang="en-US" dirty="0"/>
            </a:br>
            <a:br>
              <a:rPr lang="en-US" dirty="0"/>
            </a:br>
            <a:r>
              <a:rPr lang="en-US" sz="2000" dirty="0">
                <a:solidFill>
                  <a:schemeClr val="bg1"/>
                </a:solidFill>
                <a:latin typeface="Consolas" panose="020B0609020204030204" pitchFamily="49" charset="0"/>
              </a:rPr>
              <a:t>-</a:t>
            </a:r>
            <a:r>
              <a:rPr lang="en-US" sz="2000" b="0" dirty="0">
                <a:solidFill>
                  <a:schemeClr val="bg1"/>
                </a:solidFill>
                <a:effectLst/>
                <a:latin typeface="Consolas" panose="020B0609020204030204" pitchFamily="49" charset="0"/>
              </a:rPr>
              <a:t>creating   hyperparameters using dictionaries for each of the classifiers</a:t>
            </a:r>
            <a:br>
              <a:rPr lang="en-US" sz="2000" b="0" dirty="0">
                <a:solidFill>
                  <a:schemeClr val="bg1"/>
                </a:solidFill>
                <a:effectLst/>
                <a:latin typeface="Consolas" panose="020B0609020204030204" pitchFamily="49" charset="0"/>
              </a:rPr>
            </a:br>
            <a:br>
              <a:rPr lang="en-US" sz="2000" b="0" dirty="0">
                <a:solidFill>
                  <a:schemeClr val="bg1"/>
                </a:solidFill>
                <a:effectLst/>
                <a:latin typeface="Consolas" panose="020B0609020204030204" pitchFamily="49" charset="0"/>
              </a:rPr>
            </a:br>
            <a:r>
              <a:rPr lang="en-US" sz="2000" b="0" dirty="0">
                <a:solidFill>
                  <a:schemeClr val="bg1"/>
                </a:solidFill>
                <a:effectLst/>
                <a:latin typeface="Consolas" panose="020B0609020204030204" pitchFamily="49" charset="0"/>
              </a:rPr>
              <a:t>-3 dictionaries for classifiers</a:t>
            </a:r>
            <a:br>
              <a:rPr lang="en-US" b="0" dirty="0">
                <a:solidFill>
                  <a:srgbClr val="000000"/>
                </a:solidFill>
                <a:effectLst/>
                <a:latin typeface="Consolas" panose="020B0609020204030204" pitchFamily="49" charset="0"/>
              </a:rPr>
            </a:br>
            <a:endParaRPr lang="en-US" dirty="0"/>
          </a:p>
        </p:txBody>
      </p:sp>
      <p:pic>
        <p:nvPicPr>
          <p:cNvPr id="7" name="Content Placeholder 6">
            <a:extLst>
              <a:ext uri="{FF2B5EF4-FFF2-40B4-BE49-F238E27FC236}">
                <a16:creationId xmlns:a16="http://schemas.microsoft.com/office/drawing/2014/main" id="{81ECA412-25B1-9EB3-E5C8-7B993555669E}"/>
              </a:ext>
            </a:extLst>
          </p:cNvPr>
          <p:cNvPicPr>
            <a:picLocks noGrp="1" noChangeAspect="1"/>
          </p:cNvPicPr>
          <p:nvPr>
            <p:ph idx="1"/>
          </p:nvPr>
        </p:nvPicPr>
        <p:blipFill>
          <a:blip r:embed="rId2"/>
          <a:stretch>
            <a:fillRect/>
          </a:stretch>
        </p:blipFill>
        <p:spPr>
          <a:xfrm>
            <a:off x="4087234" y="131975"/>
            <a:ext cx="6512242" cy="3919210"/>
          </a:xfrm>
        </p:spPr>
      </p:pic>
      <p:pic>
        <p:nvPicPr>
          <p:cNvPr id="9" name="Picture 8">
            <a:extLst>
              <a:ext uri="{FF2B5EF4-FFF2-40B4-BE49-F238E27FC236}">
                <a16:creationId xmlns:a16="http://schemas.microsoft.com/office/drawing/2014/main" id="{A47954B0-81DF-F612-7EB2-BA36D6D68763}"/>
              </a:ext>
            </a:extLst>
          </p:cNvPr>
          <p:cNvPicPr>
            <a:picLocks noChangeAspect="1"/>
          </p:cNvPicPr>
          <p:nvPr/>
        </p:nvPicPr>
        <p:blipFill>
          <a:blip r:embed="rId3"/>
          <a:stretch>
            <a:fillRect/>
          </a:stretch>
        </p:blipFill>
        <p:spPr>
          <a:xfrm>
            <a:off x="4087234" y="4051185"/>
            <a:ext cx="6432830" cy="2469364"/>
          </a:xfrm>
          <a:prstGeom prst="rect">
            <a:avLst/>
          </a:prstGeom>
        </p:spPr>
      </p:pic>
    </p:spTree>
    <p:extLst>
      <p:ext uri="{BB962C8B-B14F-4D97-AF65-F5344CB8AC3E}">
        <p14:creationId xmlns:p14="http://schemas.microsoft.com/office/powerpoint/2010/main" val="522456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35CBD63-8F8F-47DC-9CE7-159E6161D8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A0E3486-FD49-4921-B4F4-E5BB5C88AC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58953"/>
            <a:ext cx="3577575"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36EBE824-5A1E-8D70-A54A-7F010A543C7A}"/>
              </a:ext>
            </a:extLst>
          </p:cNvPr>
          <p:cNvSpPr>
            <a:spLocks noGrp="1"/>
          </p:cNvSpPr>
          <p:nvPr>
            <p:ph type="title"/>
          </p:nvPr>
        </p:nvSpPr>
        <p:spPr>
          <a:xfrm>
            <a:off x="252919" y="1123837"/>
            <a:ext cx="2947482" cy="1038177"/>
          </a:xfrm>
        </p:spPr>
        <p:txBody>
          <a:bodyPr vert="horz" lIns="91440" tIns="45720" rIns="91440" bIns="45720" rtlCol="0" anchor="b">
            <a:normAutofit/>
          </a:bodyPr>
          <a:lstStyle/>
          <a:p>
            <a:r>
              <a:rPr lang="en-US" sz="2400"/>
              <a:t>First topic model</a:t>
            </a:r>
          </a:p>
        </p:txBody>
      </p:sp>
      <p:sp>
        <p:nvSpPr>
          <p:cNvPr id="3" name="Title 1">
            <a:extLst>
              <a:ext uri="{FF2B5EF4-FFF2-40B4-BE49-F238E27FC236}">
                <a16:creationId xmlns:a16="http://schemas.microsoft.com/office/drawing/2014/main" id="{6FE7B039-D74B-823B-4717-B40B8EC8E148}"/>
              </a:ext>
            </a:extLst>
          </p:cNvPr>
          <p:cNvSpPr txBox="1">
            <a:spLocks/>
          </p:cNvSpPr>
          <p:nvPr/>
        </p:nvSpPr>
        <p:spPr>
          <a:xfrm>
            <a:off x="252920" y="2162014"/>
            <a:ext cx="2947482" cy="3744264"/>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pPr indent="-182880">
              <a:spcAft>
                <a:spcPts val="600"/>
              </a:spcAft>
              <a:buClr>
                <a:schemeClr val="accent1"/>
              </a:buClr>
              <a:buFont typeface="Wingdings 2" pitchFamily="18" charset="2"/>
              <a:buChar char=""/>
            </a:pPr>
            <a:r>
              <a:rPr lang="en-US" sz="1600">
                <a:latin typeface="+mn-lt"/>
                <a:ea typeface="+mn-ea"/>
                <a:cs typeface="+mn-cs"/>
              </a:rPr>
              <a:t>Using LDA and count vectorizer</a:t>
            </a:r>
          </a:p>
        </p:txBody>
      </p:sp>
      <p:pic>
        <p:nvPicPr>
          <p:cNvPr id="5" name="Picture 4">
            <a:extLst>
              <a:ext uri="{FF2B5EF4-FFF2-40B4-BE49-F238E27FC236}">
                <a16:creationId xmlns:a16="http://schemas.microsoft.com/office/drawing/2014/main" id="{7CCAE871-8DF3-9D1B-50D2-9562DA59CA32}"/>
              </a:ext>
            </a:extLst>
          </p:cNvPr>
          <p:cNvPicPr>
            <a:picLocks noChangeAspect="1"/>
          </p:cNvPicPr>
          <p:nvPr/>
        </p:nvPicPr>
        <p:blipFill>
          <a:blip r:embed="rId2">
            <a:extLst>
              <a:ext uri="{28A0092B-C50C-407E-A947-70E740481C1C}">
                <a14:useLocalDpi xmlns:a14="http://schemas.microsoft.com/office/drawing/2010/main" val="0"/>
              </a:ext>
            </a:extLst>
          </a:blip>
          <a:stretch/>
        </p:blipFill>
        <p:spPr>
          <a:xfrm>
            <a:off x="4059935" y="779813"/>
            <a:ext cx="7491363" cy="5281410"/>
          </a:xfrm>
          <a:prstGeom prst="rect">
            <a:avLst/>
          </a:prstGeom>
        </p:spPr>
        <p:style>
          <a:lnRef idx="2">
            <a:schemeClr val="accent1"/>
          </a:lnRef>
          <a:fillRef idx="1">
            <a:schemeClr val="lt1"/>
          </a:fillRef>
          <a:effectRef idx="0">
            <a:schemeClr val="accent1"/>
          </a:effectRef>
          <a:fontRef idx="minor">
            <a:schemeClr val="dk1"/>
          </a:fontRef>
        </p:style>
      </p:pic>
      <p:sp>
        <p:nvSpPr>
          <p:cNvPr id="14" name="Rectangle 13">
            <a:extLst>
              <a:ext uri="{FF2B5EF4-FFF2-40B4-BE49-F238E27FC236}">
                <a16:creationId xmlns:a16="http://schemas.microsoft.com/office/drawing/2014/main" id="{83B4A72C-2924-4CE2-8674-7E02E182ED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19374912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35CBD63-8F8F-47DC-9CE7-159E6161D8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A0E3486-FD49-4921-B4F4-E5BB5C88AC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58953"/>
            <a:ext cx="3577575"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36EBE824-5A1E-8D70-A54A-7F010A543C7A}"/>
              </a:ext>
            </a:extLst>
          </p:cNvPr>
          <p:cNvSpPr>
            <a:spLocks noGrp="1"/>
          </p:cNvSpPr>
          <p:nvPr>
            <p:ph type="title"/>
          </p:nvPr>
        </p:nvSpPr>
        <p:spPr>
          <a:xfrm>
            <a:off x="252919" y="1123837"/>
            <a:ext cx="2947482" cy="1038177"/>
          </a:xfrm>
        </p:spPr>
        <p:txBody>
          <a:bodyPr vert="horz" lIns="91440" tIns="45720" rIns="91440" bIns="45720" rtlCol="0" anchor="b">
            <a:normAutofit/>
          </a:bodyPr>
          <a:lstStyle/>
          <a:p>
            <a:r>
              <a:rPr lang="en-US" sz="2400"/>
              <a:t>Second topic model</a:t>
            </a:r>
          </a:p>
        </p:txBody>
      </p:sp>
      <p:sp>
        <p:nvSpPr>
          <p:cNvPr id="3" name="Title 1">
            <a:extLst>
              <a:ext uri="{FF2B5EF4-FFF2-40B4-BE49-F238E27FC236}">
                <a16:creationId xmlns:a16="http://schemas.microsoft.com/office/drawing/2014/main" id="{CE81E9C1-8D9E-95AB-98CD-C35323D39F13}"/>
              </a:ext>
            </a:extLst>
          </p:cNvPr>
          <p:cNvSpPr txBox="1">
            <a:spLocks/>
          </p:cNvSpPr>
          <p:nvPr/>
        </p:nvSpPr>
        <p:spPr>
          <a:xfrm>
            <a:off x="252920" y="2162014"/>
            <a:ext cx="2947482" cy="3744264"/>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pPr indent="-182880">
              <a:spcAft>
                <a:spcPts val="600"/>
              </a:spcAft>
              <a:buClr>
                <a:schemeClr val="accent1"/>
              </a:buClr>
              <a:buFont typeface="Wingdings 2" pitchFamily="18" charset="2"/>
              <a:buChar char=""/>
            </a:pPr>
            <a:r>
              <a:rPr lang="en-US" sz="1600">
                <a:latin typeface="+mn-lt"/>
                <a:ea typeface="+mn-ea"/>
                <a:cs typeface="+mn-cs"/>
              </a:rPr>
              <a:t>Using LDA and TFIDFvectorizer</a:t>
            </a:r>
          </a:p>
        </p:txBody>
      </p:sp>
      <p:pic>
        <p:nvPicPr>
          <p:cNvPr id="5" name="Picture 4">
            <a:extLst>
              <a:ext uri="{FF2B5EF4-FFF2-40B4-BE49-F238E27FC236}">
                <a16:creationId xmlns:a16="http://schemas.microsoft.com/office/drawing/2014/main" id="{227D4B7E-9FA6-C81E-5087-F1B7180D3DC4}"/>
              </a:ext>
            </a:extLst>
          </p:cNvPr>
          <p:cNvPicPr>
            <a:picLocks noChangeAspect="1"/>
          </p:cNvPicPr>
          <p:nvPr/>
        </p:nvPicPr>
        <p:blipFill>
          <a:blip r:embed="rId2">
            <a:extLst>
              <a:ext uri="{28A0092B-C50C-407E-A947-70E740481C1C}">
                <a14:useLocalDpi xmlns:a14="http://schemas.microsoft.com/office/drawing/2010/main" val="0"/>
              </a:ext>
            </a:extLst>
          </a:blip>
          <a:stretch/>
        </p:blipFill>
        <p:spPr>
          <a:xfrm>
            <a:off x="4059935" y="826634"/>
            <a:ext cx="7491363" cy="5187768"/>
          </a:xfrm>
          <a:prstGeom prst="rect">
            <a:avLst/>
          </a:prstGeom>
        </p:spPr>
        <p:style>
          <a:lnRef idx="2">
            <a:schemeClr val="accent1"/>
          </a:lnRef>
          <a:fillRef idx="1">
            <a:schemeClr val="lt1"/>
          </a:fillRef>
          <a:effectRef idx="0">
            <a:schemeClr val="accent1"/>
          </a:effectRef>
          <a:fontRef idx="minor">
            <a:schemeClr val="dk1"/>
          </a:fontRef>
        </p:style>
      </p:pic>
      <p:sp>
        <p:nvSpPr>
          <p:cNvPr id="14" name="Rectangle 13">
            <a:extLst>
              <a:ext uri="{FF2B5EF4-FFF2-40B4-BE49-F238E27FC236}">
                <a16:creationId xmlns:a16="http://schemas.microsoft.com/office/drawing/2014/main" id="{83B4A72C-2924-4CE2-8674-7E02E182ED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39334153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D69C70-5ABB-C93E-C620-7EA5D49662A5}"/>
              </a:ext>
            </a:extLst>
          </p:cNvPr>
          <p:cNvSpPr>
            <a:spLocks noGrp="1"/>
          </p:cNvSpPr>
          <p:nvPr>
            <p:ph type="title"/>
          </p:nvPr>
        </p:nvSpPr>
        <p:spPr/>
        <p:txBody>
          <a:bodyPr/>
          <a:lstStyle/>
          <a:p>
            <a:r>
              <a:rPr lang="en-US" dirty="0"/>
              <a:t>Goals</a:t>
            </a:r>
          </a:p>
        </p:txBody>
      </p:sp>
      <p:sp>
        <p:nvSpPr>
          <p:cNvPr id="3" name="Content Placeholder 2">
            <a:extLst>
              <a:ext uri="{FF2B5EF4-FFF2-40B4-BE49-F238E27FC236}">
                <a16:creationId xmlns:a16="http://schemas.microsoft.com/office/drawing/2014/main" id="{D8A4FD10-1EAE-37BA-B240-263DEDDE4E34}"/>
              </a:ext>
            </a:extLst>
          </p:cNvPr>
          <p:cNvSpPr>
            <a:spLocks noGrp="1"/>
          </p:cNvSpPr>
          <p:nvPr>
            <p:ph idx="1"/>
          </p:nvPr>
        </p:nvSpPr>
        <p:spPr/>
        <p:txBody>
          <a:bodyPr/>
          <a:lstStyle/>
          <a:p>
            <a:r>
              <a:rPr lang="en-US" dirty="0"/>
              <a:t>This project will analyze a subset of tweets from a larger dataset, that has multiple factors, which can make this data useful for demonstrating trends, which businesses could use for more effective marketing.</a:t>
            </a:r>
          </a:p>
          <a:p>
            <a:r>
              <a:rPr lang="en-US" dirty="0"/>
              <a:t>Throughout this project we will be creating various models to analyze the contents of the tweets in the dataset, and using those contents to predict whether the tweet expresses an extremely positive, positive, neutral, negative or extremely negative outlook.</a:t>
            </a:r>
          </a:p>
          <a:p>
            <a:endParaRPr lang="en-US" dirty="0"/>
          </a:p>
        </p:txBody>
      </p:sp>
    </p:spTree>
    <p:extLst>
      <p:ext uri="{BB962C8B-B14F-4D97-AF65-F5344CB8AC3E}">
        <p14:creationId xmlns:p14="http://schemas.microsoft.com/office/powerpoint/2010/main" val="37123332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EBE824-5A1E-8D70-A54A-7F010A543C7A}"/>
              </a:ext>
            </a:extLst>
          </p:cNvPr>
          <p:cNvSpPr>
            <a:spLocks noGrp="1"/>
          </p:cNvSpPr>
          <p:nvPr>
            <p:ph type="title"/>
          </p:nvPr>
        </p:nvSpPr>
        <p:spPr/>
        <p:txBody>
          <a:bodyPr/>
          <a:lstStyle/>
          <a:p>
            <a:r>
              <a:rPr lang="en-US" dirty="0"/>
              <a:t>Second topic model visualized</a:t>
            </a:r>
          </a:p>
        </p:txBody>
      </p:sp>
      <p:sp>
        <p:nvSpPr>
          <p:cNvPr id="3" name="Content Placeholder 2">
            <a:extLst>
              <a:ext uri="{FF2B5EF4-FFF2-40B4-BE49-F238E27FC236}">
                <a16:creationId xmlns:a16="http://schemas.microsoft.com/office/drawing/2014/main" id="{21FCA1AA-262E-69D7-1BF1-791C466C8C05}"/>
              </a:ext>
            </a:extLst>
          </p:cNvPr>
          <p:cNvSpPr>
            <a:spLocks noGrp="1"/>
          </p:cNvSpPr>
          <p:nvPr>
            <p:ph idx="1"/>
          </p:nvPr>
        </p:nvSpPr>
        <p:spPr/>
        <p:txBody>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pic>
        <p:nvPicPr>
          <p:cNvPr id="5" name="Picture 4">
            <a:extLst>
              <a:ext uri="{FF2B5EF4-FFF2-40B4-BE49-F238E27FC236}">
                <a16:creationId xmlns:a16="http://schemas.microsoft.com/office/drawing/2014/main" id="{06FB0B24-9891-B83F-D424-55A2650DACE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041115" y="1353845"/>
            <a:ext cx="5804667" cy="4141165"/>
          </a:xfrm>
          <a:prstGeom prst="rect">
            <a:avLst/>
          </a:prstGeom>
          <a:solidFill>
            <a:srgbClr val="FFFFFF">
              <a:shade val="85000"/>
            </a:srgbClr>
          </a:solidFill>
          <a:ln w="190500" cap="rnd">
            <a:no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12270243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162DF2A-64D1-4AA9-BA42-8A4063EADE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0" name="Rectangle 9">
            <a:extLst>
              <a:ext uri="{FF2B5EF4-FFF2-40B4-BE49-F238E27FC236}">
                <a16:creationId xmlns:a16="http://schemas.microsoft.com/office/drawing/2014/main" id="{5D7C1373-63AF-4A75-909E-990E053566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useBgFill="1">
        <p:nvSpPr>
          <p:cNvPr id="12" name="Rectangle 11">
            <a:extLst>
              <a:ext uri="{FF2B5EF4-FFF2-40B4-BE49-F238E27FC236}">
                <a16:creationId xmlns:a16="http://schemas.microsoft.com/office/drawing/2014/main" id="{B4B5CC49-6FAE-42FA-99B6-A3FDA8C688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ACCC6A1-A031-4740-5279-C50D75FD1319}"/>
              </a:ext>
            </a:extLst>
          </p:cNvPr>
          <p:cNvSpPr>
            <a:spLocks noGrp="1"/>
          </p:cNvSpPr>
          <p:nvPr>
            <p:ph type="title"/>
          </p:nvPr>
        </p:nvSpPr>
        <p:spPr>
          <a:xfrm>
            <a:off x="1703295" y="1083732"/>
            <a:ext cx="5509628" cy="4690534"/>
          </a:xfrm>
        </p:spPr>
        <p:txBody>
          <a:bodyPr vert="horz" lIns="91440" tIns="45720" rIns="91440" bIns="45720" rtlCol="0" anchor="ctr">
            <a:normAutofit/>
          </a:bodyPr>
          <a:lstStyle/>
          <a:p>
            <a:pPr algn="r"/>
            <a:r>
              <a:rPr lang="en-US" sz="7200">
                <a:solidFill>
                  <a:schemeClr val="tx1">
                    <a:lumMod val="75000"/>
                    <a:lumOff val="25000"/>
                  </a:schemeClr>
                </a:solidFill>
              </a:rPr>
              <a:t>Takeaways</a:t>
            </a:r>
          </a:p>
        </p:txBody>
      </p:sp>
      <p:sp>
        <p:nvSpPr>
          <p:cNvPr id="3" name="Text Placeholder 2">
            <a:extLst>
              <a:ext uri="{FF2B5EF4-FFF2-40B4-BE49-F238E27FC236}">
                <a16:creationId xmlns:a16="http://schemas.microsoft.com/office/drawing/2014/main" id="{4F3D8687-7D16-528C-A837-5DCD231A82F5}"/>
              </a:ext>
            </a:extLst>
          </p:cNvPr>
          <p:cNvSpPr>
            <a:spLocks noGrp="1"/>
          </p:cNvSpPr>
          <p:nvPr>
            <p:ph type="body" idx="1"/>
          </p:nvPr>
        </p:nvSpPr>
        <p:spPr>
          <a:xfrm>
            <a:off x="7856389" y="1083732"/>
            <a:ext cx="3507654" cy="4690534"/>
          </a:xfrm>
        </p:spPr>
        <p:txBody>
          <a:bodyPr vert="horz" lIns="91440" tIns="45720" rIns="91440" bIns="45720" rtlCol="0" anchor="ctr">
            <a:normAutofit/>
          </a:bodyPr>
          <a:lstStyle/>
          <a:p>
            <a:r>
              <a:rPr lang="en-US" sz="2800">
                <a:solidFill>
                  <a:schemeClr val="tx1">
                    <a:lumMod val="75000"/>
                    <a:lumOff val="25000"/>
                  </a:schemeClr>
                </a:solidFill>
              </a:rPr>
              <a:t>What information does this analysis give us</a:t>
            </a:r>
          </a:p>
        </p:txBody>
      </p:sp>
      <p:sp>
        <p:nvSpPr>
          <p:cNvPr id="14" name="Rectangle 13">
            <a:extLst>
              <a:ext uri="{FF2B5EF4-FFF2-40B4-BE49-F238E27FC236}">
                <a16:creationId xmlns:a16="http://schemas.microsoft.com/office/drawing/2014/main" id="{E6BC9B4A-2119-4645-B4CA-7817D5FAF4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1286934"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16" name="Straight Connector 15">
            <a:extLst>
              <a:ext uri="{FF2B5EF4-FFF2-40B4-BE49-F238E27FC236}">
                <a16:creationId xmlns:a16="http://schemas.microsoft.com/office/drawing/2014/main" id="{158D888F-D87A-4C3C-BD82-273E4C8C5E8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34656" y="2085681"/>
            <a:ext cx="0" cy="2686639"/>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99A2CD81-3BB6-4ED6-A50F-DC14F37A95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685778" y="767825"/>
            <a:ext cx="508012" cy="5328173"/>
          </a:xfrm>
          <a:prstGeom prst="rect">
            <a:avLst/>
          </a:prstGeom>
          <a:solidFill>
            <a:srgbClr val="C8C8C8">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927758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EBE824-5A1E-8D70-A54A-7F010A543C7A}"/>
              </a:ext>
            </a:extLst>
          </p:cNvPr>
          <p:cNvSpPr>
            <a:spLocks noGrp="1"/>
          </p:cNvSpPr>
          <p:nvPr>
            <p:ph type="title"/>
          </p:nvPr>
        </p:nvSpPr>
        <p:spPr/>
        <p:txBody>
          <a:bodyPr/>
          <a:lstStyle/>
          <a:p>
            <a:r>
              <a:rPr lang="en-US" dirty="0"/>
              <a:t>Utility</a:t>
            </a:r>
          </a:p>
        </p:txBody>
      </p:sp>
      <p:graphicFrame>
        <p:nvGraphicFramePr>
          <p:cNvPr id="7" name="Content Placeholder 2">
            <a:extLst>
              <a:ext uri="{FF2B5EF4-FFF2-40B4-BE49-F238E27FC236}">
                <a16:creationId xmlns:a16="http://schemas.microsoft.com/office/drawing/2014/main" id="{0FD24698-E33F-69D8-5C01-33D83C9BC06B}"/>
              </a:ext>
            </a:extLst>
          </p:cNvPr>
          <p:cNvGraphicFramePr>
            <a:graphicFrameLocks noGrp="1"/>
          </p:cNvGraphicFramePr>
          <p:nvPr>
            <p:ph idx="1"/>
            <p:extLst>
              <p:ext uri="{D42A27DB-BD31-4B8C-83A1-F6EECF244321}">
                <p14:modId xmlns:p14="http://schemas.microsoft.com/office/powerpoint/2010/main" val="3216162764"/>
              </p:ext>
            </p:extLst>
          </p:nvPr>
        </p:nvGraphicFramePr>
        <p:xfrm>
          <a:off x="3869268" y="864108"/>
          <a:ext cx="7315200" cy="51206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033121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EBE824-5A1E-8D70-A54A-7F010A543C7A}"/>
              </a:ext>
            </a:extLst>
          </p:cNvPr>
          <p:cNvSpPr>
            <a:spLocks noGrp="1"/>
          </p:cNvSpPr>
          <p:nvPr>
            <p:ph type="title"/>
          </p:nvPr>
        </p:nvSpPr>
        <p:spPr/>
        <p:txBody>
          <a:bodyPr/>
          <a:lstStyle/>
          <a:p>
            <a:r>
              <a:rPr lang="en-US" dirty="0"/>
              <a:t>Uncertainties and limitations</a:t>
            </a:r>
          </a:p>
        </p:txBody>
      </p:sp>
      <p:graphicFrame>
        <p:nvGraphicFramePr>
          <p:cNvPr id="7" name="Content Placeholder 2">
            <a:extLst>
              <a:ext uri="{FF2B5EF4-FFF2-40B4-BE49-F238E27FC236}">
                <a16:creationId xmlns:a16="http://schemas.microsoft.com/office/drawing/2014/main" id="{6D0E41D4-320F-354D-2D71-78BE58F216D9}"/>
              </a:ext>
            </a:extLst>
          </p:cNvPr>
          <p:cNvGraphicFramePr>
            <a:graphicFrameLocks noGrp="1"/>
          </p:cNvGraphicFramePr>
          <p:nvPr>
            <p:ph idx="1"/>
          </p:nvPr>
        </p:nvGraphicFramePr>
        <p:xfrm>
          <a:off x="3869268" y="864108"/>
          <a:ext cx="7315200" cy="51206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849185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B5DC95B7-2A72-483B-BA19-2BE7512055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C822AFE-7E96-4A51-9E55-FCAEACD213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4516" y="4212709"/>
            <a:ext cx="10764932" cy="187394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0A10989-6533-3E19-460D-80806D321556}"/>
              </a:ext>
            </a:extLst>
          </p:cNvPr>
          <p:cNvSpPr>
            <a:spLocks noGrp="1"/>
          </p:cNvSpPr>
          <p:nvPr>
            <p:ph type="title"/>
          </p:nvPr>
        </p:nvSpPr>
        <p:spPr>
          <a:xfrm>
            <a:off x="1030406" y="4386057"/>
            <a:ext cx="4067033" cy="1527244"/>
          </a:xfrm>
        </p:spPr>
        <p:txBody>
          <a:bodyPr>
            <a:normAutofit/>
          </a:bodyPr>
          <a:lstStyle/>
          <a:p>
            <a:pPr algn="r"/>
            <a:r>
              <a:rPr lang="en-US" sz="3200"/>
              <a:t>Recommendations to businesses</a:t>
            </a:r>
          </a:p>
        </p:txBody>
      </p:sp>
      <p:sp>
        <p:nvSpPr>
          <p:cNvPr id="21" name="Rectangle 20">
            <a:extLst>
              <a:ext uri="{FF2B5EF4-FFF2-40B4-BE49-F238E27FC236}">
                <a16:creationId xmlns:a16="http://schemas.microsoft.com/office/drawing/2014/main" id="{9169EA61-C175-4B7E-807B-58199DEA7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pic>
        <p:nvPicPr>
          <p:cNvPr id="7" name="Graphic 6" descr="Chat">
            <a:extLst>
              <a:ext uri="{FF2B5EF4-FFF2-40B4-BE49-F238E27FC236}">
                <a16:creationId xmlns:a16="http://schemas.microsoft.com/office/drawing/2014/main" id="{3F3EC0D9-A919-18BD-3714-C58DA6F6D98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654138" y="757326"/>
            <a:ext cx="3185684" cy="3185684"/>
          </a:xfrm>
          <a:prstGeom prst="rect">
            <a:avLst/>
          </a:prstGeom>
        </p:spPr>
      </p:pic>
      <p:sp>
        <p:nvSpPr>
          <p:cNvPr id="3" name="Content Placeholder 2">
            <a:extLst>
              <a:ext uri="{FF2B5EF4-FFF2-40B4-BE49-F238E27FC236}">
                <a16:creationId xmlns:a16="http://schemas.microsoft.com/office/drawing/2014/main" id="{FBA089A6-23C6-6B9C-A34A-0152197BDD6C}"/>
              </a:ext>
            </a:extLst>
          </p:cNvPr>
          <p:cNvSpPr>
            <a:spLocks noGrp="1"/>
          </p:cNvSpPr>
          <p:nvPr>
            <p:ph idx="1"/>
          </p:nvPr>
        </p:nvSpPr>
        <p:spPr>
          <a:xfrm>
            <a:off x="5437390" y="4386720"/>
            <a:ext cx="5992610" cy="1526582"/>
          </a:xfrm>
        </p:spPr>
        <p:txBody>
          <a:bodyPr anchor="ctr">
            <a:normAutofit/>
          </a:bodyPr>
          <a:lstStyle/>
          <a:p>
            <a:r>
              <a:rPr lang="en-US" sz="1600" dirty="0">
                <a:solidFill>
                  <a:srgbClr val="FFFFFF"/>
                </a:solidFill>
              </a:rPr>
              <a:t>The data extracted here would be incredibly useful in many ways for a company attempting to market something during the early weeks of covid, one example would be through the topic models, where an organization could look at which words were most frequent in the grouping of positive sentiments and then latch similar words onto promotional messaging for their products.</a:t>
            </a:r>
          </a:p>
        </p:txBody>
      </p:sp>
      <p:sp>
        <p:nvSpPr>
          <p:cNvPr id="4" name="Title 1">
            <a:extLst>
              <a:ext uri="{FF2B5EF4-FFF2-40B4-BE49-F238E27FC236}">
                <a16:creationId xmlns:a16="http://schemas.microsoft.com/office/drawing/2014/main" id="{F096C0F3-AC85-477B-5760-3010F84CAD84}"/>
              </a:ext>
            </a:extLst>
          </p:cNvPr>
          <p:cNvSpPr txBox="1">
            <a:spLocks/>
          </p:cNvSpPr>
          <p:nvPr/>
        </p:nvSpPr>
        <p:spPr>
          <a:xfrm>
            <a:off x="5038186" y="1154097"/>
            <a:ext cx="2543344" cy="185543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en-US" sz="1800" dirty="0"/>
              <a:t>The data analyzed shows that generally people held non extreme views , so marketing towards those non extremes would be a good business decision</a:t>
            </a:r>
          </a:p>
        </p:txBody>
      </p:sp>
    </p:spTree>
    <p:extLst>
      <p:ext uri="{BB962C8B-B14F-4D97-AF65-F5344CB8AC3E}">
        <p14:creationId xmlns:p14="http://schemas.microsoft.com/office/powerpoint/2010/main" val="3845359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EBE824-5A1E-8D70-A54A-7F010A543C7A}"/>
              </a:ext>
            </a:extLst>
          </p:cNvPr>
          <p:cNvSpPr>
            <a:spLocks noGrp="1"/>
          </p:cNvSpPr>
          <p:nvPr>
            <p:ph type="title"/>
          </p:nvPr>
        </p:nvSpPr>
        <p:spPr/>
        <p:txBody>
          <a:bodyPr/>
          <a:lstStyle/>
          <a:p>
            <a:r>
              <a:rPr lang="en-US" dirty="0"/>
              <a:t>Sensitivity of models</a:t>
            </a:r>
          </a:p>
        </p:txBody>
      </p:sp>
      <p:sp>
        <p:nvSpPr>
          <p:cNvPr id="3" name="Content Placeholder 2">
            <a:extLst>
              <a:ext uri="{FF2B5EF4-FFF2-40B4-BE49-F238E27FC236}">
                <a16:creationId xmlns:a16="http://schemas.microsoft.com/office/drawing/2014/main" id="{21FCA1AA-262E-69D7-1BF1-791C466C8C05}"/>
              </a:ext>
            </a:extLst>
          </p:cNvPr>
          <p:cNvSpPr>
            <a:spLocks noGrp="1"/>
          </p:cNvSpPr>
          <p:nvPr>
            <p:ph idx="1"/>
          </p:nvPr>
        </p:nvSpPr>
        <p:spPr/>
        <p:txBody>
          <a:bodyPr/>
          <a:lstStyle/>
          <a:p>
            <a:endParaRPr lang="en-US" dirty="0"/>
          </a:p>
          <a:p>
            <a:endParaRPr lang="en-US" dirty="0"/>
          </a:p>
          <a:p>
            <a:endParaRPr lang="en-US" dirty="0"/>
          </a:p>
          <a:p>
            <a:endParaRPr lang="en-US" dirty="0"/>
          </a:p>
          <a:p>
            <a:r>
              <a:rPr lang="en-US" dirty="0"/>
              <a:t>The models tended to vary heavily depending on how much data they were given; with more data they became much more accurate but with little data they tended to significantly over predict positive sentiment.</a:t>
            </a:r>
          </a:p>
          <a:p>
            <a:endParaRPr lang="en-US" dirty="0"/>
          </a:p>
          <a:p>
            <a:endParaRPr lang="en-US" dirty="0"/>
          </a:p>
        </p:txBody>
      </p:sp>
    </p:spTree>
    <p:extLst>
      <p:ext uri="{BB962C8B-B14F-4D97-AF65-F5344CB8AC3E}">
        <p14:creationId xmlns:p14="http://schemas.microsoft.com/office/powerpoint/2010/main" val="5318193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B8424AB-D56B-4256-866A-5B54DE93C2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2" name="Rectangle 11">
            <a:extLst>
              <a:ext uri="{FF2B5EF4-FFF2-40B4-BE49-F238E27FC236}">
                <a16:creationId xmlns:a16="http://schemas.microsoft.com/office/drawing/2014/main" id="{FC999C28-AD33-4EB7-A5F1-C06D10A5FD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useBgFill="1">
        <p:nvSpPr>
          <p:cNvPr id="14" name="Rectangle 13">
            <a:extLst>
              <a:ext uri="{FF2B5EF4-FFF2-40B4-BE49-F238E27FC236}">
                <a16:creationId xmlns:a16="http://schemas.microsoft.com/office/drawing/2014/main" id="{9203ABB4-7E2A-4248-9FE7-4A419AFF2F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126970D-C1E5-4FB1-84E8-86CB9CED1C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367639"/>
            <a:ext cx="11707367" cy="185218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7ACCC6A1-A031-4740-5279-C50D75FD1319}"/>
              </a:ext>
            </a:extLst>
          </p:cNvPr>
          <p:cNvSpPr>
            <a:spLocks noGrp="1"/>
          </p:cNvSpPr>
          <p:nvPr>
            <p:ph type="title"/>
          </p:nvPr>
        </p:nvSpPr>
        <p:spPr>
          <a:xfrm>
            <a:off x="1069848" y="4590661"/>
            <a:ext cx="10210862" cy="1065690"/>
          </a:xfrm>
        </p:spPr>
        <p:txBody>
          <a:bodyPr vert="horz" lIns="91440" tIns="45720" rIns="91440" bIns="45720" rtlCol="0" anchor="b">
            <a:normAutofit/>
          </a:bodyPr>
          <a:lstStyle/>
          <a:p>
            <a:r>
              <a:rPr lang="en-US">
                <a:solidFill>
                  <a:srgbClr val="FFFFFF"/>
                </a:solidFill>
              </a:rPr>
              <a:t>Questions?</a:t>
            </a:r>
          </a:p>
        </p:txBody>
      </p:sp>
      <p:sp>
        <p:nvSpPr>
          <p:cNvPr id="3" name="Text Placeholder 2">
            <a:extLst>
              <a:ext uri="{FF2B5EF4-FFF2-40B4-BE49-F238E27FC236}">
                <a16:creationId xmlns:a16="http://schemas.microsoft.com/office/drawing/2014/main" id="{4F3D8687-7D16-528C-A837-5DCD231A82F5}"/>
              </a:ext>
            </a:extLst>
          </p:cNvPr>
          <p:cNvSpPr>
            <a:spLocks noGrp="1"/>
          </p:cNvSpPr>
          <p:nvPr>
            <p:ph type="body" idx="1"/>
          </p:nvPr>
        </p:nvSpPr>
        <p:spPr>
          <a:xfrm>
            <a:off x="1100014" y="5666792"/>
            <a:ext cx="10180696" cy="542592"/>
          </a:xfrm>
        </p:spPr>
        <p:txBody>
          <a:bodyPr vert="horz" lIns="91440" tIns="45720" rIns="91440" bIns="45720" rtlCol="0" anchor="t">
            <a:normAutofit/>
          </a:bodyPr>
          <a:lstStyle/>
          <a:p>
            <a:endParaRPr lang="en-US">
              <a:solidFill>
                <a:schemeClr val="accent1">
                  <a:lumMod val="20000"/>
                  <a:lumOff val="80000"/>
                </a:schemeClr>
              </a:solidFill>
            </a:endParaRPr>
          </a:p>
        </p:txBody>
      </p:sp>
      <p:pic>
        <p:nvPicPr>
          <p:cNvPr id="7" name="Graphic 6" descr="Question mark">
            <a:extLst>
              <a:ext uri="{FF2B5EF4-FFF2-40B4-BE49-F238E27FC236}">
                <a16:creationId xmlns:a16="http://schemas.microsoft.com/office/drawing/2014/main" id="{9B1D76A3-4936-6C49-A466-3180BD56DFE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610229" y="484632"/>
            <a:ext cx="3556755" cy="3556755"/>
          </a:xfrm>
          <a:prstGeom prst="rect">
            <a:avLst/>
          </a:prstGeom>
        </p:spPr>
      </p:pic>
    </p:spTree>
    <p:extLst>
      <p:ext uri="{BB962C8B-B14F-4D97-AF65-F5344CB8AC3E}">
        <p14:creationId xmlns:p14="http://schemas.microsoft.com/office/powerpoint/2010/main" val="32007623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CCC6A1-A031-4740-5279-C50D75FD1319}"/>
              </a:ext>
            </a:extLst>
          </p:cNvPr>
          <p:cNvSpPr>
            <a:spLocks noGrp="1"/>
          </p:cNvSpPr>
          <p:nvPr>
            <p:ph type="title"/>
          </p:nvPr>
        </p:nvSpPr>
        <p:spPr/>
        <p:txBody>
          <a:bodyPr/>
          <a:lstStyle/>
          <a:p>
            <a:r>
              <a:rPr lang="en-US" dirty="0"/>
              <a:t>Conclusion</a:t>
            </a:r>
          </a:p>
        </p:txBody>
      </p:sp>
      <p:sp>
        <p:nvSpPr>
          <p:cNvPr id="3" name="Text Placeholder 2">
            <a:extLst>
              <a:ext uri="{FF2B5EF4-FFF2-40B4-BE49-F238E27FC236}">
                <a16:creationId xmlns:a16="http://schemas.microsoft.com/office/drawing/2014/main" id="{4F3D8687-7D16-528C-A837-5DCD231A82F5}"/>
              </a:ext>
            </a:extLst>
          </p:cNvPr>
          <p:cNvSpPr>
            <a:spLocks noGrp="1"/>
          </p:cNvSpPr>
          <p:nvPr>
            <p:ph type="body" idx="1"/>
          </p:nvPr>
        </p:nvSpPr>
        <p:spPr>
          <a:xfrm>
            <a:off x="3886200" y="4672583"/>
            <a:ext cx="7315200" cy="1414707"/>
          </a:xfrm>
        </p:spPr>
        <p:txBody>
          <a:bodyPr>
            <a:normAutofit/>
          </a:bodyPr>
          <a:lstStyle/>
          <a:p>
            <a:r>
              <a:rPr lang="en-US" dirty="0"/>
              <a:t>This project offers valuable insight into how text mining skills can be utilized in real world situations for assessing public opinion on broad topics.</a:t>
            </a:r>
          </a:p>
        </p:txBody>
      </p:sp>
    </p:spTree>
    <p:extLst>
      <p:ext uri="{BB962C8B-B14F-4D97-AF65-F5344CB8AC3E}">
        <p14:creationId xmlns:p14="http://schemas.microsoft.com/office/powerpoint/2010/main" val="6614383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D69C70-5ABB-C93E-C620-7EA5D49662A5}"/>
              </a:ext>
            </a:extLst>
          </p:cNvPr>
          <p:cNvSpPr>
            <a:spLocks noGrp="1"/>
          </p:cNvSpPr>
          <p:nvPr>
            <p:ph type="title"/>
          </p:nvPr>
        </p:nvSpPr>
        <p:spPr/>
        <p:txBody>
          <a:bodyPr/>
          <a:lstStyle/>
          <a:p>
            <a:r>
              <a:rPr lang="en-US" dirty="0"/>
              <a:t>Why Analyze Tweets?</a:t>
            </a:r>
          </a:p>
        </p:txBody>
      </p:sp>
      <p:graphicFrame>
        <p:nvGraphicFramePr>
          <p:cNvPr id="5" name="Content Placeholder 2">
            <a:extLst>
              <a:ext uri="{FF2B5EF4-FFF2-40B4-BE49-F238E27FC236}">
                <a16:creationId xmlns:a16="http://schemas.microsoft.com/office/drawing/2014/main" id="{7046F4F3-B583-4C2B-55ED-ADB7ED8405A4}"/>
              </a:ext>
            </a:extLst>
          </p:cNvPr>
          <p:cNvGraphicFramePr>
            <a:graphicFrameLocks noGrp="1"/>
          </p:cNvGraphicFramePr>
          <p:nvPr>
            <p:ph idx="1"/>
          </p:nvPr>
        </p:nvGraphicFramePr>
        <p:xfrm>
          <a:off x="3869268" y="864108"/>
          <a:ext cx="7315200" cy="51206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10517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0516254-1D9F-4F3A-9870-3A3280BE2B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A2D69C70-5ABB-C93E-C620-7EA5D49662A5}"/>
              </a:ext>
            </a:extLst>
          </p:cNvPr>
          <p:cNvSpPr>
            <a:spLocks noGrp="1"/>
          </p:cNvSpPr>
          <p:nvPr>
            <p:ph type="title"/>
          </p:nvPr>
        </p:nvSpPr>
        <p:spPr>
          <a:xfrm>
            <a:off x="1539116" y="864108"/>
            <a:ext cx="3073914" cy="5120639"/>
          </a:xfrm>
        </p:spPr>
        <p:txBody>
          <a:bodyPr>
            <a:normAutofit/>
          </a:bodyPr>
          <a:lstStyle/>
          <a:p>
            <a:pPr algn="r"/>
            <a:r>
              <a:rPr lang="en-US">
                <a:solidFill>
                  <a:schemeClr val="tx1">
                    <a:lumMod val="85000"/>
                    <a:lumOff val="15000"/>
                  </a:schemeClr>
                </a:solidFill>
              </a:rPr>
              <a:t>Overview</a:t>
            </a:r>
          </a:p>
        </p:txBody>
      </p:sp>
      <p:sp>
        <p:nvSpPr>
          <p:cNvPr id="10" name="Rectangle 9">
            <a:extLst>
              <a:ext uri="{FF2B5EF4-FFF2-40B4-BE49-F238E27FC236}">
                <a16:creationId xmlns:a16="http://schemas.microsoft.com/office/drawing/2014/main" id="{FC14672B-27A5-4CDA-ABAF-5E4CF4B41C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1286934"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12" name="Straight Connector 11">
            <a:extLst>
              <a:ext uri="{FF2B5EF4-FFF2-40B4-BE49-F238E27FC236}">
                <a16:creationId xmlns:a16="http://schemas.microsoft.com/office/drawing/2014/main" id="{8D89589C-2C90-4407-A995-05EC3DD7AB1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51129" y="2085681"/>
            <a:ext cx="0" cy="2686639"/>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D8A4FD10-1EAE-37BA-B240-263DEDDE4E34}"/>
              </a:ext>
            </a:extLst>
          </p:cNvPr>
          <p:cNvSpPr>
            <a:spLocks noGrp="1"/>
          </p:cNvSpPr>
          <p:nvPr>
            <p:ph idx="1"/>
          </p:nvPr>
        </p:nvSpPr>
        <p:spPr>
          <a:xfrm>
            <a:off x="5289229" y="864108"/>
            <a:ext cx="5910677" cy="5120640"/>
          </a:xfrm>
        </p:spPr>
        <p:txBody>
          <a:bodyPr>
            <a:normAutofit/>
          </a:bodyPr>
          <a:lstStyle/>
          <a:p>
            <a:r>
              <a:rPr lang="en-US" dirty="0"/>
              <a:t>This dataset has many factors that it logs with each tweet that can be analyzed to extrapolate broader trends:</a:t>
            </a:r>
          </a:p>
          <a:p>
            <a:pPr lvl="1"/>
            <a:r>
              <a:rPr lang="en-US" dirty="0"/>
              <a:t>Location – where the tweet poster was from</a:t>
            </a:r>
          </a:p>
          <a:p>
            <a:pPr lvl="1"/>
            <a:r>
              <a:rPr lang="en-US" dirty="0" err="1"/>
              <a:t>TweetAt</a:t>
            </a:r>
            <a:r>
              <a:rPr lang="en-US" dirty="0"/>
              <a:t> – Time that the tweet was posted</a:t>
            </a:r>
          </a:p>
          <a:p>
            <a:pPr lvl="1"/>
            <a:r>
              <a:rPr lang="en-US" dirty="0" err="1"/>
              <a:t>OriginalTweet</a:t>
            </a:r>
            <a:r>
              <a:rPr lang="en-US" dirty="0"/>
              <a:t> – The text of the tweet</a:t>
            </a:r>
          </a:p>
          <a:p>
            <a:pPr lvl="1"/>
            <a:r>
              <a:rPr lang="en-US" dirty="0"/>
              <a:t>Sentiment – The views expressed in the tweet, with five potential values: extremely negative, negative, neutral, positive and, extremely positive</a:t>
            </a:r>
          </a:p>
          <a:p>
            <a:endParaRPr lang="en-US" dirty="0"/>
          </a:p>
        </p:txBody>
      </p:sp>
      <p:sp>
        <p:nvSpPr>
          <p:cNvPr id="14" name="Rectangle 13">
            <a:extLst>
              <a:ext uri="{FF2B5EF4-FFF2-40B4-BE49-F238E27FC236}">
                <a16:creationId xmlns:a16="http://schemas.microsoft.com/office/drawing/2014/main" id="{9A206779-5C74-4555-94BC-5845C92EC3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683988" y="767825"/>
            <a:ext cx="508012" cy="5328173"/>
          </a:xfrm>
          <a:prstGeom prst="rect">
            <a:avLst/>
          </a:prstGeom>
          <a:solidFill>
            <a:srgbClr val="C8C8C8">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793056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D69C70-5ABB-C93E-C620-7EA5D49662A5}"/>
              </a:ext>
            </a:extLst>
          </p:cNvPr>
          <p:cNvSpPr>
            <a:spLocks noGrp="1"/>
          </p:cNvSpPr>
          <p:nvPr>
            <p:ph type="title"/>
          </p:nvPr>
        </p:nvSpPr>
        <p:spPr/>
        <p:txBody>
          <a:bodyPr/>
          <a:lstStyle/>
          <a:p>
            <a:r>
              <a:rPr lang="en-US" dirty="0"/>
              <a:t>Methodology and preprocessing</a:t>
            </a:r>
          </a:p>
        </p:txBody>
      </p:sp>
      <p:graphicFrame>
        <p:nvGraphicFramePr>
          <p:cNvPr id="5" name="Content Placeholder 2">
            <a:extLst>
              <a:ext uri="{FF2B5EF4-FFF2-40B4-BE49-F238E27FC236}">
                <a16:creationId xmlns:a16="http://schemas.microsoft.com/office/drawing/2014/main" id="{D58C550F-0480-8588-9BDD-7F1765B627EF}"/>
              </a:ext>
            </a:extLst>
          </p:cNvPr>
          <p:cNvGraphicFramePr>
            <a:graphicFrameLocks noGrp="1"/>
          </p:cNvGraphicFramePr>
          <p:nvPr>
            <p:ph idx="1"/>
            <p:extLst>
              <p:ext uri="{D42A27DB-BD31-4B8C-83A1-F6EECF244321}">
                <p14:modId xmlns:p14="http://schemas.microsoft.com/office/powerpoint/2010/main" val="3680340439"/>
              </p:ext>
            </p:extLst>
          </p:nvPr>
        </p:nvGraphicFramePr>
        <p:xfrm>
          <a:off x="3869268" y="864108"/>
          <a:ext cx="7315200" cy="51206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333313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3A9D92-6AAF-5AB4-89C1-17FBA5BE6DBB}"/>
              </a:ext>
            </a:extLst>
          </p:cNvPr>
          <p:cNvSpPr>
            <a:spLocks noGrp="1"/>
          </p:cNvSpPr>
          <p:nvPr>
            <p:ph type="title"/>
          </p:nvPr>
        </p:nvSpPr>
        <p:spPr/>
        <p:txBody>
          <a:bodyPr/>
          <a:lstStyle/>
          <a:p>
            <a:r>
              <a:rPr lang="en-US" dirty="0"/>
              <a:t>Visual of the Named Entity Recognition (NER) </a:t>
            </a:r>
          </a:p>
        </p:txBody>
      </p:sp>
      <p:sp>
        <p:nvSpPr>
          <p:cNvPr id="6" name="TextBox 5">
            <a:extLst>
              <a:ext uri="{FF2B5EF4-FFF2-40B4-BE49-F238E27FC236}">
                <a16:creationId xmlns:a16="http://schemas.microsoft.com/office/drawing/2014/main" id="{3F099292-C7C7-279B-BCF4-E173D4849340}"/>
              </a:ext>
            </a:extLst>
          </p:cNvPr>
          <p:cNvSpPr txBox="1"/>
          <p:nvPr/>
        </p:nvSpPr>
        <p:spPr>
          <a:xfrm>
            <a:off x="3959440" y="523672"/>
            <a:ext cx="7794595" cy="1231106"/>
          </a:xfrm>
          <a:prstGeom prst="rect">
            <a:avLst/>
          </a:prstGeom>
          <a:noFill/>
        </p:spPr>
        <p:txBody>
          <a:bodyPr wrap="square" rtlCol="0">
            <a:spAutoFit/>
          </a:bodyPr>
          <a:lstStyle/>
          <a:p>
            <a:r>
              <a:rPr lang="en-US" sz="2000" dirty="0">
                <a:latin typeface="+mj-lt"/>
                <a:cs typeface="Arial" panose="020B0604020202020204" pitchFamily="34" charset="0"/>
              </a:rPr>
              <a:t>2.11</a:t>
            </a:r>
          </a:p>
          <a:p>
            <a:r>
              <a:rPr lang="en-US" dirty="0">
                <a:latin typeface="+mj-lt"/>
                <a:cs typeface="Arial" panose="020B0604020202020204" pitchFamily="34" charset="0"/>
              </a:rPr>
              <a:t>-Text of </a:t>
            </a:r>
            <a:r>
              <a:rPr lang="en-US" b="0" dirty="0">
                <a:effectLst/>
                <a:latin typeface="+mj-lt"/>
                <a:cs typeface="Arial" panose="020B0604020202020204" pitchFamily="34" charset="0"/>
              </a:rPr>
              <a:t>GPE (GEOLOCATION), MONEY and QUANTITY</a:t>
            </a:r>
          </a:p>
          <a:p>
            <a:r>
              <a:rPr lang="en-US" dirty="0">
                <a:latin typeface="+mj-lt"/>
                <a:cs typeface="Arial" panose="020B0604020202020204" pitchFamily="34" charset="0"/>
              </a:rPr>
              <a:t>- Through NERs we can see the named entities for different categories</a:t>
            </a:r>
            <a:r>
              <a:rPr lang="en-US" b="0" dirty="0">
                <a:effectLst/>
                <a:latin typeface="+mj-lt"/>
                <a:cs typeface="Arial" panose="020B0604020202020204" pitchFamily="34" charset="0"/>
              </a:rPr>
              <a:t> </a:t>
            </a:r>
          </a:p>
          <a:p>
            <a:r>
              <a:rPr lang="en-US" dirty="0">
                <a:latin typeface="Arial" panose="020B0604020202020204" pitchFamily="34" charset="0"/>
                <a:cs typeface="Arial" panose="020B0604020202020204" pitchFamily="34" charset="0"/>
              </a:rPr>
              <a:t> </a:t>
            </a:r>
          </a:p>
        </p:txBody>
      </p:sp>
      <p:pic>
        <p:nvPicPr>
          <p:cNvPr id="9" name="Content Placeholder 8" descr="A screenshot of a computer">
            <a:extLst>
              <a:ext uri="{FF2B5EF4-FFF2-40B4-BE49-F238E27FC236}">
                <a16:creationId xmlns:a16="http://schemas.microsoft.com/office/drawing/2014/main" id="{C7D922D6-23F6-6E3D-E1AA-9A84FF1FD5F4}"/>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r="39696"/>
          <a:stretch/>
        </p:blipFill>
        <p:spPr>
          <a:xfrm>
            <a:off x="3868738" y="2206515"/>
            <a:ext cx="7502414" cy="3211298"/>
          </a:xfrm>
          <a:prstGeom prst="rect">
            <a:avLst/>
          </a:prstGeom>
        </p:spPr>
      </p:pic>
    </p:spTree>
    <p:extLst>
      <p:ext uri="{BB962C8B-B14F-4D97-AF65-F5344CB8AC3E}">
        <p14:creationId xmlns:p14="http://schemas.microsoft.com/office/powerpoint/2010/main" val="23576998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D69C70-5ABB-C93E-C620-7EA5D49662A5}"/>
              </a:ext>
            </a:extLst>
          </p:cNvPr>
          <p:cNvSpPr>
            <a:spLocks noGrp="1"/>
          </p:cNvSpPr>
          <p:nvPr>
            <p:ph type="title"/>
          </p:nvPr>
        </p:nvSpPr>
        <p:spPr>
          <a:xfrm>
            <a:off x="252919" y="1123837"/>
            <a:ext cx="3058452" cy="4601183"/>
          </a:xfrm>
        </p:spPr>
        <p:txBody>
          <a:bodyPr/>
          <a:lstStyle/>
          <a:p>
            <a:r>
              <a:rPr lang="en-US" dirty="0"/>
              <a:t>Visualizing Sentiment</a:t>
            </a:r>
            <a:br>
              <a:rPr lang="en-US" dirty="0"/>
            </a:br>
            <a:r>
              <a:rPr lang="en-US" sz="1000" dirty="0"/>
              <a:t>-----------------------------------------------------------------------</a:t>
            </a:r>
            <a:br>
              <a:rPr lang="en-US" dirty="0"/>
            </a:br>
            <a:r>
              <a:rPr lang="en-US" sz="2000" dirty="0">
                <a:solidFill>
                  <a:schemeClr val="bg1"/>
                </a:solidFill>
              </a:rPr>
              <a:t>- </a:t>
            </a:r>
            <a:r>
              <a:rPr lang="en-US" sz="2000" b="0" i="0" dirty="0">
                <a:solidFill>
                  <a:schemeClr val="bg1"/>
                </a:solidFill>
                <a:effectLst/>
                <a:latin typeface="Consolas" panose="020B0609020204030204" pitchFamily="49" charset="0"/>
              </a:rPr>
              <a:t>Extremely Negative</a:t>
            </a:r>
            <a:br>
              <a:rPr lang="en-US" sz="2000" b="0" i="0" dirty="0">
                <a:solidFill>
                  <a:schemeClr val="bg1"/>
                </a:solidFill>
                <a:effectLst/>
                <a:latin typeface="Consolas" panose="020B0609020204030204" pitchFamily="49" charset="0"/>
              </a:rPr>
            </a:br>
            <a:r>
              <a:rPr lang="en-US" sz="2000" b="0" i="0" dirty="0">
                <a:solidFill>
                  <a:schemeClr val="bg1"/>
                </a:solidFill>
                <a:effectLst/>
                <a:latin typeface="Consolas" panose="020B0609020204030204" pitchFamily="49" charset="0"/>
              </a:rPr>
              <a:t>-Extremely Positive </a:t>
            </a:r>
            <a:br>
              <a:rPr lang="en-US" sz="2000" b="0" i="0" dirty="0">
                <a:solidFill>
                  <a:schemeClr val="bg1"/>
                </a:solidFill>
                <a:effectLst/>
                <a:latin typeface="Consolas" panose="020B0609020204030204" pitchFamily="49" charset="0"/>
              </a:rPr>
            </a:br>
            <a:r>
              <a:rPr lang="en-US" sz="2000" b="0" i="0" dirty="0">
                <a:solidFill>
                  <a:schemeClr val="bg1"/>
                </a:solidFill>
                <a:effectLst/>
                <a:latin typeface="Consolas" panose="020B0609020204030204" pitchFamily="49" charset="0"/>
              </a:rPr>
              <a:t>-Neutral </a:t>
            </a:r>
            <a:br>
              <a:rPr lang="en-US" sz="2000" b="0" i="0" dirty="0">
                <a:solidFill>
                  <a:schemeClr val="bg1"/>
                </a:solidFill>
                <a:effectLst/>
                <a:latin typeface="Consolas" panose="020B0609020204030204" pitchFamily="49" charset="0"/>
              </a:rPr>
            </a:br>
            <a:r>
              <a:rPr lang="en-US" sz="2000" b="0" i="0" dirty="0">
                <a:solidFill>
                  <a:schemeClr val="bg1"/>
                </a:solidFill>
                <a:effectLst/>
                <a:latin typeface="Consolas" panose="020B0609020204030204" pitchFamily="49" charset="0"/>
              </a:rPr>
              <a:t>-Negative </a:t>
            </a:r>
            <a:br>
              <a:rPr lang="en-US" sz="2000" b="0" i="0" dirty="0">
                <a:solidFill>
                  <a:schemeClr val="bg1"/>
                </a:solidFill>
                <a:effectLst/>
                <a:latin typeface="Consolas" panose="020B0609020204030204" pitchFamily="49" charset="0"/>
              </a:rPr>
            </a:br>
            <a:r>
              <a:rPr lang="en-US" sz="2000" b="0" i="0" dirty="0">
                <a:solidFill>
                  <a:schemeClr val="bg1"/>
                </a:solidFill>
                <a:effectLst/>
                <a:latin typeface="Consolas" panose="020B0609020204030204" pitchFamily="49" charset="0"/>
              </a:rPr>
              <a:t>-Positive </a:t>
            </a:r>
            <a:endParaRPr lang="en-US" dirty="0">
              <a:solidFill>
                <a:schemeClr val="bg1"/>
              </a:solidFill>
            </a:endParaRPr>
          </a:p>
        </p:txBody>
      </p:sp>
      <p:pic>
        <p:nvPicPr>
          <p:cNvPr id="10" name="Content Placeholder 9">
            <a:extLst>
              <a:ext uri="{FF2B5EF4-FFF2-40B4-BE49-F238E27FC236}">
                <a16:creationId xmlns:a16="http://schemas.microsoft.com/office/drawing/2014/main" id="{D7BBE7FB-A863-917D-9BD0-AC4BD7052026}"/>
              </a:ext>
            </a:extLst>
          </p:cNvPr>
          <p:cNvPicPr>
            <a:picLocks noGrp="1" noChangeAspect="1"/>
          </p:cNvPicPr>
          <p:nvPr>
            <p:ph idx="1"/>
          </p:nvPr>
        </p:nvPicPr>
        <p:blipFill>
          <a:blip r:embed="rId2"/>
          <a:stretch>
            <a:fillRect/>
          </a:stretch>
        </p:blipFill>
        <p:spPr>
          <a:xfrm>
            <a:off x="4256761" y="996765"/>
            <a:ext cx="6574664" cy="5121275"/>
          </a:xfrm>
        </p:spPr>
      </p:pic>
    </p:spTree>
    <p:extLst>
      <p:ext uri="{BB962C8B-B14F-4D97-AF65-F5344CB8AC3E}">
        <p14:creationId xmlns:p14="http://schemas.microsoft.com/office/powerpoint/2010/main" val="6703284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D69C70-5ABB-C93E-C620-7EA5D49662A5}"/>
              </a:ext>
            </a:extLst>
          </p:cNvPr>
          <p:cNvSpPr>
            <a:spLocks noGrp="1"/>
          </p:cNvSpPr>
          <p:nvPr>
            <p:ph type="title"/>
          </p:nvPr>
        </p:nvSpPr>
        <p:spPr>
          <a:xfrm>
            <a:off x="254773" y="960233"/>
            <a:ext cx="2947482" cy="2750460"/>
          </a:xfrm>
        </p:spPr>
        <p:txBody>
          <a:bodyPr/>
          <a:lstStyle/>
          <a:p>
            <a:r>
              <a:rPr lang="en-US" dirty="0"/>
              <a:t>Visualizing the length of the data</a:t>
            </a:r>
          </a:p>
        </p:txBody>
      </p:sp>
      <p:pic>
        <p:nvPicPr>
          <p:cNvPr id="5" name="Content Placeholder 4">
            <a:extLst>
              <a:ext uri="{FF2B5EF4-FFF2-40B4-BE49-F238E27FC236}">
                <a16:creationId xmlns:a16="http://schemas.microsoft.com/office/drawing/2014/main" id="{F350BF2A-6854-6553-D6E0-F4152FDF744C}"/>
              </a:ext>
            </a:extLst>
          </p:cNvPr>
          <p:cNvPicPr>
            <a:picLocks noGrp="1" noChangeAspect="1"/>
          </p:cNvPicPr>
          <p:nvPr>
            <p:ph idx="1"/>
          </p:nvPr>
        </p:nvPicPr>
        <p:blipFill>
          <a:blip r:embed="rId2"/>
          <a:stretch>
            <a:fillRect/>
          </a:stretch>
        </p:blipFill>
        <p:spPr>
          <a:xfrm>
            <a:off x="240863" y="3429000"/>
            <a:ext cx="5532190" cy="2926301"/>
          </a:xfrm>
        </p:spPr>
        <p:style>
          <a:lnRef idx="2">
            <a:schemeClr val="accent1"/>
          </a:lnRef>
          <a:fillRef idx="1">
            <a:schemeClr val="lt1"/>
          </a:fillRef>
          <a:effectRef idx="0">
            <a:schemeClr val="accent1"/>
          </a:effectRef>
          <a:fontRef idx="minor">
            <a:schemeClr val="dk1"/>
          </a:fontRef>
        </p:style>
      </p:pic>
      <p:pic>
        <p:nvPicPr>
          <p:cNvPr id="7" name="Picture 6">
            <a:extLst>
              <a:ext uri="{FF2B5EF4-FFF2-40B4-BE49-F238E27FC236}">
                <a16:creationId xmlns:a16="http://schemas.microsoft.com/office/drawing/2014/main" id="{A8AAFD90-3817-9C8F-850B-C31EAE3479CF}"/>
              </a:ext>
            </a:extLst>
          </p:cNvPr>
          <p:cNvPicPr>
            <a:picLocks noChangeAspect="1"/>
          </p:cNvPicPr>
          <p:nvPr/>
        </p:nvPicPr>
        <p:blipFill>
          <a:blip r:embed="rId3"/>
          <a:stretch>
            <a:fillRect/>
          </a:stretch>
        </p:blipFill>
        <p:spPr>
          <a:xfrm>
            <a:off x="4446057" y="232051"/>
            <a:ext cx="5720930" cy="2954335"/>
          </a:xfrm>
          <a:prstGeom prst="rect">
            <a:avLst/>
          </a:prstGeom>
        </p:spPr>
        <p:style>
          <a:lnRef idx="2">
            <a:schemeClr val="accent1"/>
          </a:lnRef>
          <a:fillRef idx="1">
            <a:schemeClr val="lt1"/>
          </a:fillRef>
          <a:effectRef idx="0">
            <a:schemeClr val="accent1"/>
          </a:effectRef>
          <a:fontRef idx="minor">
            <a:schemeClr val="dk1"/>
          </a:fontRef>
        </p:style>
      </p:pic>
      <p:pic>
        <p:nvPicPr>
          <p:cNvPr id="9" name="Picture 8">
            <a:extLst>
              <a:ext uri="{FF2B5EF4-FFF2-40B4-BE49-F238E27FC236}">
                <a16:creationId xmlns:a16="http://schemas.microsoft.com/office/drawing/2014/main" id="{DAAC4773-832F-6A9D-F039-9906E29E165A}"/>
              </a:ext>
            </a:extLst>
          </p:cNvPr>
          <p:cNvPicPr>
            <a:picLocks noChangeAspect="1"/>
          </p:cNvPicPr>
          <p:nvPr/>
        </p:nvPicPr>
        <p:blipFill>
          <a:blip r:embed="rId4"/>
          <a:stretch>
            <a:fillRect/>
          </a:stretch>
        </p:blipFill>
        <p:spPr>
          <a:xfrm>
            <a:off x="5773053" y="3429000"/>
            <a:ext cx="6200438" cy="2940315"/>
          </a:xfrm>
          <a:prstGeom prst="rect">
            <a:avLst/>
          </a:prstGeom>
        </p:spPr>
        <p:style>
          <a:lnRef idx="2">
            <a:schemeClr val="accent1"/>
          </a:lnRef>
          <a:fillRef idx="1">
            <a:schemeClr val="lt1"/>
          </a:fillRef>
          <a:effectRef idx="0">
            <a:schemeClr val="accent1"/>
          </a:effectRef>
          <a:fontRef idx="minor">
            <a:schemeClr val="dk1"/>
          </a:fontRef>
        </p:style>
      </p:pic>
    </p:spTree>
    <p:extLst>
      <p:ext uri="{BB962C8B-B14F-4D97-AF65-F5344CB8AC3E}">
        <p14:creationId xmlns:p14="http://schemas.microsoft.com/office/powerpoint/2010/main" val="31757686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D69C70-5ABB-C93E-C620-7EA5D49662A5}"/>
              </a:ext>
            </a:extLst>
          </p:cNvPr>
          <p:cNvSpPr>
            <a:spLocks noGrp="1"/>
          </p:cNvSpPr>
          <p:nvPr>
            <p:ph type="title"/>
          </p:nvPr>
        </p:nvSpPr>
        <p:spPr>
          <a:xfrm>
            <a:off x="252919" y="1123838"/>
            <a:ext cx="2947482" cy="1759156"/>
          </a:xfrm>
        </p:spPr>
        <p:txBody>
          <a:bodyPr/>
          <a:lstStyle/>
          <a:p>
            <a:r>
              <a:rPr lang="en-US" dirty="0"/>
              <a:t>Visualizing the word counts of the data</a:t>
            </a:r>
          </a:p>
        </p:txBody>
      </p:sp>
      <p:pic>
        <p:nvPicPr>
          <p:cNvPr id="5" name="Content Placeholder 4">
            <a:extLst>
              <a:ext uri="{FF2B5EF4-FFF2-40B4-BE49-F238E27FC236}">
                <a16:creationId xmlns:a16="http://schemas.microsoft.com/office/drawing/2014/main" id="{9E86C681-0E22-945E-9E0D-3AB9C90C0BD6}"/>
              </a:ext>
            </a:extLst>
          </p:cNvPr>
          <p:cNvPicPr>
            <a:picLocks noGrp="1" noChangeAspect="1"/>
          </p:cNvPicPr>
          <p:nvPr>
            <p:ph idx="1"/>
          </p:nvPr>
        </p:nvPicPr>
        <p:blipFill>
          <a:blip r:embed="rId2"/>
          <a:stretch>
            <a:fillRect/>
          </a:stretch>
        </p:blipFill>
        <p:spPr>
          <a:xfrm>
            <a:off x="84244" y="3429000"/>
            <a:ext cx="5509463" cy="2714172"/>
          </a:xfrm>
        </p:spPr>
        <p:style>
          <a:lnRef idx="2">
            <a:schemeClr val="accent1"/>
          </a:lnRef>
          <a:fillRef idx="1">
            <a:schemeClr val="lt1"/>
          </a:fillRef>
          <a:effectRef idx="0">
            <a:schemeClr val="accent1"/>
          </a:effectRef>
          <a:fontRef idx="minor">
            <a:schemeClr val="dk1"/>
          </a:fontRef>
        </p:style>
      </p:pic>
      <p:pic>
        <p:nvPicPr>
          <p:cNvPr id="7" name="Picture 6">
            <a:extLst>
              <a:ext uri="{FF2B5EF4-FFF2-40B4-BE49-F238E27FC236}">
                <a16:creationId xmlns:a16="http://schemas.microsoft.com/office/drawing/2014/main" id="{E34B0F8E-4B7F-F8B7-EFED-6F148A4915C7}"/>
              </a:ext>
            </a:extLst>
          </p:cNvPr>
          <p:cNvPicPr>
            <a:picLocks noChangeAspect="1"/>
          </p:cNvPicPr>
          <p:nvPr/>
        </p:nvPicPr>
        <p:blipFill>
          <a:blip r:embed="rId3"/>
          <a:stretch>
            <a:fillRect/>
          </a:stretch>
        </p:blipFill>
        <p:spPr>
          <a:xfrm>
            <a:off x="4119238" y="236266"/>
            <a:ext cx="5977631" cy="2832357"/>
          </a:xfrm>
          <a:prstGeom prst="rect">
            <a:avLst/>
          </a:prstGeom>
        </p:spPr>
        <p:style>
          <a:lnRef idx="2">
            <a:schemeClr val="accent1"/>
          </a:lnRef>
          <a:fillRef idx="1">
            <a:schemeClr val="lt1"/>
          </a:fillRef>
          <a:effectRef idx="0">
            <a:schemeClr val="accent1"/>
          </a:effectRef>
          <a:fontRef idx="minor">
            <a:schemeClr val="dk1"/>
          </a:fontRef>
        </p:style>
      </p:pic>
      <p:pic>
        <p:nvPicPr>
          <p:cNvPr id="9" name="Picture 8">
            <a:extLst>
              <a:ext uri="{FF2B5EF4-FFF2-40B4-BE49-F238E27FC236}">
                <a16:creationId xmlns:a16="http://schemas.microsoft.com/office/drawing/2014/main" id="{AA53E3B4-1BA5-F4BF-5B74-33A0C1FE0108}"/>
              </a:ext>
            </a:extLst>
          </p:cNvPr>
          <p:cNvPicPr>
            <a:picLocks noChangeAspect="1"/>
          </p:cNvPicPr>
          <p:nvPr/>
        </p:nvPicPr>
        <p:blipFill>
          <a:blip r:embed="rId4"/>
          <a:stretch>
            <a:fillRect/>
          </a:stretch>
        </p:blipFill>
        <p:spPr>
          <a:xfrm>
            <a:off x="5593707" y="3429000"/>
            <a:ext cx="6460688" cy="3027520"/>
          </a:xfrm>
          <a:prstGeom prst="rect">
            <a:avLst/>
          </a:prstGeom>
        </p:spPr>
        <p:style>
          <a:lnRef idx="2">
            <a:schemeClr val="accent1"/>
          </a:lnRef>
          <a:fillRef idx="1">
            <a:schemeClr val="lt1"/>
          </a:fillRef>
          <a:effectRef idx="0">
            <a:schemeClr val="accent1"/>
          </a:effectRef>
          <a:fontRef idx="minor">
            <a:schemeClr val="dk1"/>
          </a:fontRef>
        </p:style>
      </p:pic>
    </p:spTree>
    <p:extLst>
      <p:ext uri="{BB962C8B-B14F-4D97-AF65-F5344CB8AC3E}">
        <p14:creationId xmlns:p14="http://schemas.microsoft.com/office/powerpoint/2010/main" val="1871178949"/>
      </p:ext>
    </p:extLst>
  </p:cSld>
  <p:clrMapOvr>
    <a:masterClrMapping/>
  </p:clrMapOvr>
</p:sld>
</file>

<file path=ppt/theme/theme1.xml><?xml version="1.0" encoding="utf-8"?>
<a:theme xmlns:a="http://schemas.openxmlformats.org/drawingml/2006/main" name="Frame">
  <a:themeElements>
    <a:clrScheme name="Frame">
      <a:dk1>
        <a:srgbClr val="000000"/>
      </a:dk1>
      <a:lt1>
        <a:srgbClr val="FFFFFF"/>
      </a:lt1>
      <a:dk2>
        <a:srgbClr val="545454"/>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Frame">
      <a:maj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Frame">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Frame" id="{F226E7A2-7162-461C-9490-D27D9DC04E43}" vid="{629A0216-3BBD-45C0-B63F-2683BEA18F6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TM03457475[[fn=Frame]]</Template>
  <TotalTime>599</TotalTime>
  <Words>1322</Words>
  <Application>Microsoft Office PowerPoint</Application>
  <PresentationFormat>Widescreen</PresentationFormat>
  <Paragraphs>98</Paragraphs>
  <Slides>27</Slides>
  <Notes>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27</vt:i4>
      </vt:variant>
    </vt:vector>
  </HeadingPairs>
  <TitlesOfParts>
    <vt:vector size="33" baseType="lpstr">
      <vt:lpstr>Arial</vt:lpstr>
      <vt:lpstr>Calibri</vt:lpstr>
      <vt:lpstr>Consolas</vt:lpstr>
      <vt:lpstr>Corbel</vt:lpstr>
      <vt:lpstr>Wingdings 2</vt:lpstr>
      <vt:lpstr>Frame</vt:lpstr>
      <vt:lpstr>Analysis of Coronavirus related tweets</vt:lpstr>
      <vt:lpstr>Goals</vt:lpstr>
      <vt:lpstr>Why Analyze Tweets?</vt:lpstr>
      <vt:lpstr>Overview</vt:lpstr>
      <vt:lpstr>Methodology and preprocessing</vt:lpstr>
      <vt:lpstr>Visual of the Named Entity Recognition (NER) </vt:lpstr>
      <vt:lpstr>Visualizing Sentiment ----------------------------------------------------------------------- - Extremely Negative -Extremely Positive  -Neutral  -Negative  -Positive </vt:lpstr>
      <vt:lpstr>Visualizing the length of the data</vt:lpstr>
      <vt:lpstr>Visualizing the word counts of the data</vt:lpstr>
      <vt:lpstr>Top 10 unigrams and bigrams in the data</vt:lpstr>
      <vt:lpstr>Using scattertext to visualize the top 10 most frequent terms</vt:lpstr>
      <vt:lpstr>Using scattertext to visualize top 10 tokens associated with positive sentiment</vt:lpstr>
      <vt:lpstr>Using models to forecast sentiment</vt:lpstr>
      <vt:lpstr>First model – Random forest model  We used a Random forest model as our first model to predict sentiment, it was not very good at predicting sentiment and it tended to over predict positive sentiment, with an overall accuracy of 42% </vt:lpstr>
      <vt:lpstr>Second model – Random Forest model with gridsearch  We used another Random forest model as our second model to predict sentiment, utilizing gridsearch to tune the model’s parameters, slightly improving it, but not by much, the accuracy was 45% this time, however this ended up being the best model. </vt:lpstr>
      <vt:lpstr>Third model – Tuning for hyperparameters with 3 models  We took a different approach to the last model, using 3 different classifiers tuned for hyperparameters, the best classifier out of them all turned out to be the 3rd classifier with an accuracy of 42%. </vt:lpstr>
      <vt:lpstr>Third model -hyperparameters code  -creating   hyperparameters using dictionaries for each of the classifiers  -3 dictionaries for classifiers </vt:lpstr>
      <vt:lpstr>First topic model</vt:lpstr>
      <vt:lpstr>Second topic model</vt:lpstr>
      <vt:lpstr>Second topic model visualized</vt:lpstr>
      <vt:lpstr>Takeaways</vt:lpstr>
      <vt:lpstr>Utility</vt:lpstr>
      <vt:lpstr>Uncertainties and limitations</vt:lpstr>
      <vt:lpstr>Recommendations to businesses</vt:lpstr>
      <vt:lpstr>Sensitivity of models</vt:lpstr>
      <vt:lpstr>Questions?</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Analysis of Coronavirus related tweets</dc:title>
  <dc:creator>Halsey, Andy</dc:creator>
  <cp:lastModifiedBy>Ryan Johnson</cp:lastModifiedBy>
  <cp:revision>39</cp:revision>
  <dcterms:created xsi:type="dcterms:W3CDTF">2023-12-12T16:13:31Z</dcterms:created>
  <dcterms:modified xsi:type="dcterms:W3CDTF">2023-12-15T22:26:47Z</dcterms:modified>
</cp:coreProperties>
</file>